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0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1.xml" ContentType="application/vnd.openxmlformats-officedocument.presentationml.notesSlide+xml"/>
  <Override PartName="/ppt/tags/tag22.xml" ContentType="application/vnd.openxmlformats-officedocument.presentationml.tags+xml"/>
  <Override PartName="/ppt/notesSlides/notesSlide12.xml" ContentType="application/vnd.openxmlformats-officedocument.presentationml.notesSlide+xml"/>
  <Override PartName="/ppt/tags/tag23.xml" ContentType="application/vnd.openxmlformats-officedocument.presentationml.tags+xml"/>
  <Override PartName="/ppt/notesSlides/notesSlide13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4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5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6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7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8.xml" ContentType="application/vnd.openxmlformats-officedocument.presentationml.notesSlide+xml"/>
  <Override PartName="/ppt/tags/tag41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sldIdLst>
    <p:sldId id="1487" r:id="rId5"/>
    <p:sldId id="877" r:id="rId6"/>
    <p:sldId id="887" r:id="rId7"/>
    <p:sldId id="361" r:id="rId8"/>
    <p:sldId id="918" r:id="rId9"/>
    <p:sldId id="920" r:id="rId10"/>
    <p:sldId id="912" r:id="rId11"/>
    <p:sldId id="919" r:id="rId12"/>
    <p:sldId id="882" r:id="rId13"/>
    <p:sldId id="928" r:id="rId14"/>
    <p:sldId id="884" r:id="rId15"/>
    <p:sldId id="380" r:id="rId16"/>
    <p:sldId id="881" r:id="rId17"/>
    <p:sldId id="369" r:id="rId18"/>
    <p:sldId id="926" r:id="rId19"/>
    <p:sldId id="370" r:id="rId20"/>
    <p:sldId id="371" r:id="rId21"/>
    <p:sldId id="927" r:id="rId22"/>
    <p:sldId id="916" r:id="rId23"/>
    <p:sldId id="917" r:id="rId24"/>
    <p:sldId id="373" r:id="rId25"/>
    <p:sldId id="364" r:id="rId26"/>
    <p:sldId id="365" r:id="rId27"/>
    <p:sldId id="366" r:id="rId28"/>
    <p:sldId id="367" r:id="rId29"/>
    <p:sldId id="1488" r:id="rId30"/>
    <p:sldId id="931" r:id="rId31"/>
    <p:sldId id="868" r:id="rId32"/>
    <p:sldId id="292" r:id="rId3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62">
          <p15:clr>
            <a:srgbClr val="A4A3A4"/>
          </p15:clr>
        </p15:guide>
        <p15:guide id="2" pos="912">
          <p15:clr>
            <a:srgbClr val="A4A3A4"/>
          </p15:clr>
        </p15:guide>
        <p15:guide id="3" orient="horz" pos="3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3A5B"/>
    <a:srgbClr val="E58D34"/>
    <a:srgbClr val="2F5897"/>
    <a:srgbClr val="FDB913"/>
    <a:srgbClr val="103259"/>
    <a:srgbClr val="6F6F6F"/>
    <a:srgbClr val="98A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86395" autoAdjust="0"/>
  </p:normalViewPr>
  <p:slideViewPr>
    <p:cSldViewPr snapToGrid="0" snapToObjects="1">
      <p:cViewPr varScale="1">
        <p:scale>
          <a:sx n="119" d="100"/>
          <a:sy n="119" d="100"/>
        </p:scale>
        <p:origin x="114" y="162"/>
      </p:cViewPr>
      <p:guideLst>
        <p:guide orient="horz" pos="462"/>
        <p:guide pos="912"/>
        <p:guide orient="horz" pos="34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E9C98-8300-DB42-8AEF-2E28F3751294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6E9F1A-EFE4-BD44-8B18-7B9B2E961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7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E9F1A-EFE4-BD44-8B18-7B9B2E9614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62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826CD-17A5-4E92-B146-C3C4B40118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07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826CD-17A5-4E92-B146-C3C4B40118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54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826CD-17A5-4E92-B146-C3C4B40118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43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826CD-17A5-4E92-B146-C3C4B40118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60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826CD-17A5-4E92-B146-C3C4B40118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85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826CD-17A5-4E92-B146-C3C4B40118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50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826CD-17A5-4E92-B146-C3C4B40118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63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826CD-17A5-4E92-B146-C3C4B40118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67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826CD-17A5-4E92-B146-C3C4B40118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04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E9F1A-EFE4-BD44-8B18-7B9B2E96147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0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826CD-17A5-4E92-B146-C3C4B4011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25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E9F1A-EFE4-BD44-8B18-7B9B2E96147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099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826CD-17A5-4E92-B146-C3C4B40118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75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826CD-17A5-4E92-B146-C3C4B40118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44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826CD-17A5-4E92-B146-C3C4B40118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21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826CD-17A5-4E92-B146-C3C4B40118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51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826CD-17A5-4E92-B146-C3C4B40118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32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826CD-17A5-4E92-B146-C3C4B40118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47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9225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1"/>
            <a:ext cx="7772400" cy="32004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14750"/>
            <a:ext cx="6400800" cy="9144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t>7/28/2019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659166" y="4767263"/>
            <a:ext cx="2847975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Footer Text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7/28/2019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9166" y="4767263"/>
            <a:ext cx="2847975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4767263"/>
            <a:ext cx="1373716" cy="273844"/>
          </a:xfrm>
        </p:spPr>
        <p:txBody>
          <a:bodyPr/>
          <a:lstStyle>
            <a:lvl1pPr algn="l">
              <a:defRPr/>
            </a:lvl1pPr>
          </a:lstStyle>
          <a:p>
            <a:fld id="{DA600BB2-27C5-458B-ABCE-839C88CF47CE}" type="datetime1">
              <a:rPr lang="en-US" smtClean="0"/>
              <a:pPr/>
              <a:t>7/28/2019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986D-6BE9-4264-908F-02DB36FD8D6C}" type="datetime1">
              <a:rPr lang="en-US" smtClean="0"/>
              <a:pPr/>
              <a:t>7/28/2019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028701"/>
            <a:ext cx="7772400" cy="1878806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051573"/>
            <a:ext cx="7772400" cy="848915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t>7/28/2019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9166" y="4767263"/>
            <a:ext cx="2847975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2943225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2943225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2943225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7/28/2019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166" y="4767263"/>
            <a:ext cx="2847975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200150"/>
            <a:ext cx="4041648" cy="33947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4040188" cy="4572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1" y="1200150"/>
            <a:ext cx="4041775" cy="4572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7/28/2019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59166" y="4767263"/>
            <a:ext cx="2847975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59636"/>
            <a:ext cx="4041648" cy="2935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59637"/>
            <a:ext cx="4041648" cy="29348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7/28/2019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59166" y="4767263"/>
            <a:ext cx="2847975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7/28/2019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59166" y="4767263"/>
            <a:ext cx="2847975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8" y="200025"/>
            <a:ext cx="3008313" cy="1571625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8" y="204788"/>
            <a:ext cx="499586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8" y="1828801"/>
            <a:ext cx="3008313" cy="2765822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t>7/28/2019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166" y="4767263"/>
            <a:ext cx="2847975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171450"/>
            <a:ext cx="5711824" cy="671513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857250"/>
            <a:ext cx="6054724" cy="3405783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4357688"/>
            <a:ext cx="5711824" cy="4000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t>7/28/2019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166" y="4767263"/>
            <a:ext cx="2847975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00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087" y="4704874"/>
            <a:ext cx="2085975" cy="273844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C4986D-6BE9-4264-908F-02DB36FD8D6C}" type="datetime1">
              <a:rPr lang="en-US" smtClean="0"/>
              <a:pPr/>
              <a:t>7/28/2019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6634" y="4704874"/>
            <a:ext cx="418453" cy="273844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101184"/>
            <a:ext cx="9144000" cy="0"/>
          </a:xfrm>
          <a:prstGeom prst="line">
            <a:avLst/>
          </a:prstGeom>
          <a:ln w="101600" cmpd="sng">
            <a:solidFill>
              <a:srgbClr val="FDB91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Roboto Light"/>
          <a:ea typeface="+mj-ea"/>
          <a:cs typeface="Roboto Light"/>
        </a:defRPr>
      </a:lvl1pPr>
    </p:titleStyle>
    <p:bodyStyle>
      <a:lvl1pPr marL="342900" indent="-342900" algn="l" defTabSz="914400" rtl="0" eaLnBrk="1" latinLnBrk="0" hangingPunct="1">
        <a:lnSpc>
          <a:spcPts val="32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Roboto Light"/>
          <a:ea typeface="+mn-ea"/>
          <a:cs typeface="Roboto Light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Roboto Light"/>
          <a:ea typeface="+mn-ea"/>
          <a:cs typeface="Roboto Light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Roboto Light"/>
          <a:ea typeface="+mn-ea"/>
          <a:cs typeface="Roboto Light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Roboto Light"/>
          <a:ea typeface="+mn-ea"/>
          <a:cs typeface="Roboto Light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Roboto Light"/>
          <a:ea typeface="+mn-ea"/>
          <a:cs typeface="Roboto Light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emf"/><Relationship Id="rId11" Type="http://schemas.openxmlformats.org/officeDocument/2006/relationships/image" Target="../media/image24.pn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2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emf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1.emf"/><Relationship Id="rId5" Type="http://schemas.openxmlformats.org/officeDocument/2006/relationships/image" Target="../media/image27.emf"/><Relationship Id="rId10" Type="http://schemas.openxmlformats.org/officeDocument/2006/relationships/image" Target="../media/image30.emf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tiff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6.png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6" Type="http://schemas.openxmlformats.org/officeDocument/2006/relationships/tags" Target="../tags/tag11.xml"/><Relationship Id="rId11" Type="http://schemas.openxmlformats.org/officeDocument/2006/relationships/image" Target="../media/image35.png"/><Relationship Id="rId5" Type="http://schemas.openxmlformats.org/officeDocument/2006/relationships/tags" Target="../tags/tag10.xml"/><Relationship Id="rId10" Type="http://schemas.openxmlformats.org/officeDocument/2006/relationships/image" Target="../media/image8.emf"/><Relationship Id="rId4" Type="http://schemas.openxmlformats.org/officeDocument/2006/relationships/tags" Target="../tags/tag9.xml"/><Relationship Id="rId9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13" Type="http://schemas.openxmlformats.org/officeDocument/2006/relationships/image" Target="../media/image39.png"/><Relationship Id="rId3" Type="http://schemas.openxmlformats.org/officeDocument/2006/relationships/tags" Target="../tags/tag1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8.tiff"/><Relationship Id="rId2" Type="http://schemas.openxmlformats.org/officeDocument/2006/relationships/tags" Target="../tags/tag12.xml"/><Relationship Id="rId1" Type="http://schemas.openxmlformats.org/officeDocument/2006/relationships/vmlDrawing" Target="../drawings/vmlDrawing8.vml"/><Relationship Id="rId6" Type="http://schemas.openxmlformats.org/officeDocument/2006/relationships/tags" Target="../tags/tag16.xml"/><Relationship Id="rId11" Type="http://schemas.openxmlformats.org/officeDocument/2006/relationships/image" Target="../media/image35.png"/><Relationship Id="rId5" Type="http://schemas.openxmlformats.org/officeDocument/2006/relationships/tags" Target="../tags/tag15.xml"/><Relationship Id="rId10" Type="http://schemas.openxmlformats.org/officeDocument/2006/relationships/image" Target="../media/image8.emf"/><Relationship Id="rId4" Type="http://schemas.openxmlformats.org/officeDocument/2006/relationships/tags" Target="../tags/tag14.xml"/><Relationship Id="rId9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13" Type="http://schemas.openxmlformats.org/officeDocument/2006/relationships/image" Target="../media/image41.png"/><Relationship Id="rId3" Type="http://schemas.openxmlformats.org/officeDocument/2006/relationships/tags" Target="../tags/tag1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0.png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tags" Target="../tags/tag21.xml"/><Relationship Id="rId11" Type="http://schemas.openxmlformats.org/officeDocument/2006/relationships/image" Target="../media/image35.png"/><Relationship Id="rId5" Type="http://schemas.openxmlformats.org/officeDocument/2006/relationships/tags" Target="../tags/tag20.xml"/><Relationship Id="rId10" Type="http://schemas.openxmlformats.org/officeDocument/2006/relationships/image" Target="../media/image8.emf"/><Relationship Id="rId4" Type="http://schemas.openxmlformats.org/officeDocument/2006/relationships/tags" Target="../tags/tag19.xml"/><Relationship Id="rId9" Type="http://schemas.openxmlformats.org/officeDocument/2006/relationships/oleObject" Target="../embeddings/oleObject4.bin"/><Relationship Id="rId1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13" Type="http://schemas.openxmlformats.org/officeDocument/2006/relationships/image" Target="../media/image51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tiff"/><Relationship Id="rId12" Type="http://schemas.openxmlformats.org/officeDocument/2006/relationships/image" Target="../media/image50.tiff"/><Relationship Id="rId2" Type="http://schemas.openxmlformats.org/officeDocument/2006/relationships/tags" Target="../tags/tag2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.emf"/><Relationship Id="rId11" Type="http://schemas.openxmlformats.org/officeDocument/2006/relationships/image" Target="../media/image49.tif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48.tiff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4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13" Type="http://schemas.openxmlformats.org/officeDocument/2006/relationships/image" Target="../media/image45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emf"/><Relationship Id="rId12" Type="http://schemas.openxmlformats.org/officeDocument/2006/relationships/image" Target="../media/image56.tiff"/><Relationship Id="rId17" Type="http://schemas.openxmlformats.org/officeDocument/2006/relationships/image" Target="../media/image57.tiff"/><Relationship Id="rId2" Type="http://schemas.openxmlformats.org/officeDocument/2006/relationships/tags" Target="../tags/tag23.xml"/><Relationship Id="rId16" Type="http://schemas.openxmlformats.org/officeDocument/2006/relationships/image" Target="../media/image50.tiff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55.tiff"/><Relationship Id="rId5" Type="http://schemas.openxmlformats.org/officeDocument/2006/relationships/image" Target="../media/image51.tiff"/><Relationship Id="rId15" Type="http://schemas.openxmlformats.org/officeDocument/2006/relationships/image" Target="../media/image46.tiff"/><Relationship Id="rId10" Type="http://schemas.openxmlformats.org/officeDocument/2006/relationships/image" Target="../media/image54.tiff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53.tiff"/><Relationship Id="rId14" Type="http://schemas.openxmlformats.org/officeDocument/2006/relationships/image" Target="../media/image48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13" Type="http://schemas.openxmlformats.org/officeDocument/2006/relationships/image" Target="../media/image35.png"/><Relationship Id="rId3" Type="http://schemas.openxmlformats.org/officeDocument/2006/relationships/tags" Target="../tags/tag2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9.png"/><Relationship Id="rId2" Type="http://schemas.openxmlformats.org/officeDocument/2006/relationships/tags" Target="../tags/tag24.xml"/><Relationship Id="rId1" Type="http://schemas.openxmlformats.org/officeDocument/2006/relationships/vmlDrawing" Target="../drawings/vmlDrawing12.vml"/><Relationship Id="rId6" Type="http://schemas.openxmlformats.org/officeDocument/2006/relationships/tags" Target="../tags/tag28.xml"/><Relationship Id="rId11" Type="http://schemas.openxmlformats.org/officeDocument/2006/relationships/image" Target="../media/image58.tiff"/><Relationship Id="rId5" Type="http://schemas.openxmlformats.org/officeDocument/2006/relationships/tags" Target="../tags/tag27.xml"/><Relationship Id="rId10" Type="http://schemas.openxmlformats.org/officeDocument/2006/relationships/image" Target="../media/image8.emf"/><Relationship Id="rId4" Type="http://schemas.openxmlformats.org/officeDocument/2006/relationships/tags" Target="../tags/tag26.xml"/><Relationship Id="rId9" Type="http://schemas.openxmlformats.org/officeDocument/2006/relationships/oleObject" Target="../embeddings/oleObject5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tiff"/><Relationship Id="rId13" Type="http://schemas.openxmlformats.org/officeDocument/2006/relationships/image" Target="../media/image65.png"/><Relationship Id="rId3" Type="http://schemas.openxmlformats.org/officeDocument/2006/relationships/tags" Target="../tags/tag30.xml"/><Relationship Id="rId7" Type="http://schemas.openxmlformats.org/officeDocument/2006/relationships/image" Target="../media/image8.emf"/><Relationship Id="rId12" Type="http://schemas.openxmlformats.org/officeDocument/2006/relationships/image" Target="../media/image64.png"/><Relationship Id="rId2" Type="http://schemas.openxmlformats.org/officeDocument/2006/relationships/tags" Target="../tags/tag29.xml"/><Relationship Id="rId16" Type="http://schemas.openxmlformats.org/officeDocument/2006/relationships/image" Target="../media/image68.png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63.tiff"/><Relationship Id="rId5" Type="http://schemas.openxmlformats.org/officeDocument/2006/relationships/notesSlide" Target="../notesSlides/notesSlide15.xml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tiff"/><Relationship Id="rId13" Type="http://schemas.openxmlformats.org/officeDocument/2006/relationships/image" Target="../media/image71.png"/><Relationship Id="rId18" Type="http://schemas.openxmlformats.org/officeDocument/2006/relationships/image" Target="../media/image68.png"/><Relationship Id="rId3" Type="http://schemas.openxmlformats.org/officeDocument/2006/relationships/tags" Target="../tags/tag32.xml"/><Relationship Id="rId7" Type="http://schemas.openxmlformats.org/officeDocument/2006/relationships/image" Target="../media/image8.emf"/><Relationship Id="rId12" Type="http://schemas.openxmlformats.org/officeDocument/2006/relationships/image" Target="../media/image63.tiff"/><Relationship Id="rId17" Type="http://schemas.openxmlformats.org/officeDocument/2006/relationships/image" Target="../media/image72.png"/><Relationship Id="rId2" Type="http://schemas.openxmlformats.org/officeDocument/2006/relationships/tags" Target="../tags/tag31.xml"/><Relationship Id="rId16" Type="http://schemas.openxmlformats.org/officeDocument/2006/relationships/image" Target="../media/image66.png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62.png"/><Relationship Id="rId5" Type="http://schemas.openxmlformats.org/officeDocument/2006/relationships/notesSlide" Target="../notesSlides/notesSlide16.xml"/><Relationship Id="rId15" Type="http://schemas.openxmlformats.org/officeDocument/2006/relationships/image" Target="../media/image65.png"/><Relationship Id="rId10" Type="http://schemas.openxmlformats.org/officeDocument/2006/relationships/image" Target="../media/image70.png"/><Relationship Id="rId19" Type="http://schemas.openxmlformats.org/officeDocument/2006/relationships/image" Target="../media/image7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9.png"/><Relationship Id="rId1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tiff"/><Relationship Id="rId13" Type="http://schemas.openxmlformats.org/officeDocument/2006/relationships/image" Target="../media/image63.tiff"/><Relationship Id="rId18" Type="http://schemas.openxmlformats.org/officeDocument/2006/relationships/image" Target="../media/image72.png"/><Relationship Id="rId3" Type="http://schemas.openxmlformats.org/officeDocument/2006/relationships/tags" Target="../tags/tag34.xml"/><Relationship Id="rId21" Type="http://schemas.openxmlformats.org/officeDocument/2006/relationships/image" Target="../media/image73.png"/><Relationship Id="rId7" Type="http://schemas.openxmlformats.org/officeDocument/2006/relationships/image" Target="../media/image8.emf"/><Relationship Id="rId12" Type="http://schemas.openxmlformats.org/officeDocument/2006/relationships/image" Target="../media/image62.png"/><Relationship Id="rId17" Type="http://schemas.openxmlformats.org/officeDocument/2006/relationships/image" Target="../media/image66.png"/><Relationship Id="rId2" Type="http://schemas.openxmlformats.org/officeDocument/2006/relationships/tags" Target="../tags/tag33.xml"/><Relationship Id="rId16" Type="http://schemas.openxmlformats.org/officeDocument/2006/relationships/image" Target="../media/image65.png"/><Relationship Id="rId20" Type="http://schemas.openxmlformats.org/officeDocument/2006/relationships/image" Target="../media/image76.png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74.png"/><Relationship Id="rId5" Type="http://schemas.openxmlformats.org/officeDocument/2006/relationships/notesSlide" Target="../notesSlides/notesSlide17.xml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19" Type="http://schemas.openxmlformats.org/officeDocument/2006/relationships/image" Target="../media/image6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9.png"/><Relationship Id="rId14" Type="http://schemas.openxmlformats.org/officeDocument/2006/relationships/image" Target="../media/image71.png"/><Relationship Id="rId22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9.png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tags" Target="../tags/tag35.xml"/><Relationship Id="rId16" Type="http://schemas.openxmlformats.org/officeDocument/2006/relationships/image" Target="../media/image82.png"/><Relationship Id="rId1" Type="http://schemas.openxmlformats.org/officeDocument/2006/relationships/vmlDrawing" Target="../drawings/vmlDrawing16.vml"/><Relationship Id="rId6" Type="http://schemas.openxmlformats.org/officeDocument/2006/relationships/tags" Target="../tags/tag39.xml"/><Relationship Id="rId11" Type="http://schemas.openxmlformats.org/officeDocument/2006/relationships/image" Target="../media/image8.emf"/><Relationship Id="rId5" Type="http://schemas.openxmlformats.org/officeDocument/2006/relationships/tags" Target="../tags/tag38.xml"/><Relationship Id="rId15" Type="http://schemas.openxmlformats.org/officeDocument/2006/relationships/image" Target="../media/image81.png"/><Relationship Id="rId10" Type="http://schemas.openxmlformats.org/officeDocument/2006/relationships/oleObject" Target="../embeddings/oleObject9.bin"/><Relationship Id="rId4" Type="http://schemas.openxmlformats.org/officeDocument/2006/relationships/tags" Target="../tags/tag37.xml"/><Relationship Id="rId9" Type="http://schemas.openxmlformats.org/officeDocument/2006/relationships/notesSlide" Target="../notesSlides/notesSlide18.xml"/><Relationship Id="rId1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5.png"/><Relationship Id="rId2" Type="http://schemas.openxmlformats.org/officeDocument/2006/relationships/tags" Target="../tags/tag4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4.tiff"/><Relationship Id="rId5" Type="http://schemas.openxmlformats.org/officeDocument/2006/relationships/image" Target="../media/image8.emf"/><Relationship Id="rId4" Type="http://schemas.openxmlformats.org/officeDocument/2006/relationships/oleObject" Target="../embeddings/oleObject10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tiff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968210" y="4459933"/>
            <a:ext cx="3128150" cy="3852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87486" y="3980527"/>
            <a:ext cx="4699561" cy="6720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Roboto Light"/>
                <a:ea typeface="+mj-ea"/>
                <a:cs typeface="Roboto Light"/>
              </a:defRPr>
            </a:lvl1pPr>
          </a:lstStyle>
          <a:p>
            <a:pPr algn="l"/>
            <a:r>
              <a:rPr lang="en-US" sz="2000" dirty="0">
                <a:solidFill>
                  <a:srgbClr val="103259"/>
                </a:solidFill>
                <a:effectLst/>
                <a:latin typeface="Roboto" charset="0"/>
                <a:ea typeface="Roboto" charset="0"/>
                <a:cs typeface="Roboto" charset="0"/>
              </a:rPr>
              <a:t>Tim K. Mackey, PhD – UC San Diego</a:t>
            </a:r>
          </a:p>
          <a:p>
            <a:pPr algn="l"/>
            <a:r>
              <a:rPr lang="en-US" sz="2000" dirty="0">
                <a:solidFill>
                  <a:srgbClr val="103259"/>
                </a:solidFill>
                <a:effectLst/>
                <a:latin typeface="Roboto" charset="0"/>
                <a:ea typeface="Roboto" charset="0"/>
                <a:cs typeface="Roboto" charset="0"/>
              </a:rPr>
              <a:t>Associate Professor, Director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BAA0B-79B6-1748-A64E-4187EE6EDF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6112" cy="7711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4CFEF0-DA80-1E47-A416-6F100CC7DCBC}"/>
              </a:ext>
            </a:extLst>
          </p:cNvPr>
          <p:cNvSpPr/>
          <p:nvPr/>
        </p:nvSpPr>
        <p:spPr>
          <a:xfrm>
            <a:off x="0" y="0"/>
            <a:ext cx="9156112" cy="102199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9A12AA-CBDE-B643-8D08-E42C0A0F6B13}"/>
              </a:ext>
            </a:extLst>
          </p:cNvPr>
          <p:cNvSpPr txBox="1"/>
          <p:nvPr/>
        </p:nvSpPr>
        <p:spPr>
          <a:xfrm>
            <a:off x="0" y="27020"/>
            <a:ext cx="9156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Blockchain Applications for Healthcare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16D0CD-A6A5-CA45-8231-2DA4BBCA1A50}"/>
              </a:ext>
            </a:extLst>
          </p:cNvPr>
          <p:cNvSpPr txBox="1"/>
          <p:nvPr/>
        </p:nvSpPr>
        <p:spPr>
          <a:xfrm>
            <a:off x="1" y="517057"/>
            <a:ext cx="915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UCSD – Lipscomb Joint Specialized Certificate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9906F83-459F-E14A-B88F-070545C93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486" y="1869548"/>
            <a:ext cx="8180653" cy="1576718"/>
          </a:xfrm>
        </p:spPr>
        <p:txBody>
          <a:bodyPr>
            <a:noAutofit/>
          </a:bodyPr>
          <a:lstStyle/>
          <a:p>
            <a:pPr algn="l"/>
            <a:r>
              <a:rPr lang="en-US" altLang="ja" sz="4800" b="1" dirty="0">
                <a:effectLst/>
              </a:rPr>
              <a:t>L3:  </a:t>
            </a:r>
            <a:r>
              <a:rPr lang="en-US" altLang="ja" sz="4800" dirty="0">
                <a:effectLst/>
              </a:rPr>
              <a:t>Blockchain “Fit-for-Purpose” Framework for Healthcare</a:t>
            </a:r>
            <a:endParaRPr lang="en-US" sz="4800" b="1" dirty="0">
              <a:solidFill>
                <a:schemeClr val="bg2">
                  <a:lumMod val="25000"/>
                </a:schemeClr>
              </a:solidFill>
              <a:latin typeface="Arial Rounded MT Bold" panose="020F0704030504030204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423BD9-861E-BB4E-8369-E068AE1D4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822" y="4034971"/>
            <a:ext cx="2569317" cy="737219"/>
          </a:xfrm>
          <a:prstGeom prst="rect">
            <a:avLst/>
          </a:prstGeom>
        </p:spPr>
      </p:pic>
      <p:pic>
        <p:nvPicPr>
          <p:cNvPr id="15" name="Picture 14" descr="C:\Users\rhoughtaling\Desktop\download (1).png">
            <a:extLst>
              <a:ext uri="{FF2B5EF4-FFF2-40B4-BE49-F238E27FC236}">
                <a16:creationId xmlns:a16="http://schemas.microsoft.com/office/drawing/2014/main" id="{23EFF19E-4FED-AD48-8380-F830D87D588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336" y="3393532"/>
            <a:ext cx="1518120" cy="499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C:\Users\rhoughtaling\Desktop\images.jpg">
            <a:extLst>
              <a:ext uri="{FF2B5EF4-FFF2-40B4-BE49-F238E27FC236}">
                <a16:creationId xmlns:a16="http://schemas.microsoft.com/office/drawing/2014/main" id="{5B0431AC-CA40-C842-B8E8-E27CFCD1538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421" y="3245490"/>
            <a:ext cx="1526315" cy="7078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6254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ct 2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5" name="Object 2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5"/>
          <p:cNvSpPr txBox="1">
            <a:spLocks noChangeArrowheads="1"/>
          </p:cNvSpPr>
          <p:nvPr/>
        </p:nvSpPr>
        <p:spPr bwMode="gray">
          <a:xfrm>
            <a:off x="291168" y="158109"/>
            <a:ext cx="7548940" cy="4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defTabSz="685800" eaLnBrk="0" hangingPunct="0">
              <a:lnSpc>
                <a:spcPct val="95000"/>
              </a:lnSpc>
            </a:pPr>
            <a:r>
              <a:rPr lang="en-US" sz="2800" b="1" dirty="0">
                <a:solidFill>
                  <a:srgbClr val="171717"/>
                </a:solidFill>
                <a:latin typeface="Arial" charset="0"/>
                <a:ea typeface="Arial" charset="0"/>
                <a:cs typeface="Arial" charset="0"/>
              </a:rPr>
              <a:t>Fit-for-Purpose Model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D66BDA-1F8B-7D46-9156-79F7CE77F2AC}"/>
              </a:ext>
            </a:extLst>
          </p:cNvPr>
          <p:cNvGrpSpPr/>
          <p:nvPr/>
        </p:nvGrpSpPr>
        <p:grpSpPr>
          <a:xfrm>
            <a:off x="498125" y="772786"/>
            <a:ext cx="4073875" cy="3527331"/>
            <a:chOff x="565856" y="2047024"/>
            <a:chExt cx="4326674" cy="369841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661498-56E6-BE4F-BB7C-D4BF73294022}"/>
                </a:ext>
              </a:extLst>
            </p:cNvPr>
            <p:cNvSpPr/>
            <p:nvPr/>
          </p:nvSpPr>
          <p:spPr>
            <a:xfrm>
              <a:off x="565856" y="2190716"/>
              <a:ext cx="4326674" cy="355471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A59D1C2-23CC-F24A-9FD8-9E78EBE6BAB4}"/>
                </a:ext>
              </a:extLst>
            </p:cNvPr>
            <p:cNvCxnSpPr>
              <a:cxnSpLocks/>
            </p:cNvCxnSpPr>
            <p:nvPr/>
          </p:nvCxnSpPr>
          <p:spPr>
            <a:xfrm>
              <a:off x="565856" y="2193254"/>
              <a:ext cx="4326674" cy="12803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8F01A9-248A-4441-8537-051B283F733A}"/>
                </a:ext>
              </a:extLst>
            </p:cNvPr>
            <p:cNvSpPr txBox="1"/>
            <p:nvPr/>
          </p:nvSpPr>
          <p:spPr>
            <a:xfrm>
              <a:off x="1028247" y="2047024"/>
              <a:ext cx="3326501" cy="3648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1B146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Modular Blockchain Design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6755D16-0CEE-A84E-B683-DA654D66E7B8}"/>
                </a:ext>
              </a:extLst>
            </p:cNvPr>
            <p:cNvSpPr txBox="1"/>
            <p:nvPr/>
          </p:nvSpPr>
          <p:spPr>
            <a:xfrm>
              <a:off x="730012" y="2440003"/>
              <a:ext cx="4054331" cy="2928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43834" indent="-243834" defTabSz="1219170"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en-US" b="1" dirty="0">
                  <a:latin typeface="Segoe UI" panose="020B0502040204020203" pitchFamily="34" charset="0"/>
                </a:rPr>
                <a:t>Article:  </a:t>
              </a:r>
              <a:r>
                <a:rPr lang="en-US" dirty="0">
                  <a:latin typeface="Segoe UI" panose="020B0502040204020203" pitchFamily="34" charset="0"/>
                </a:rPr>
                <a:t>Specific to healthcare use cases but can be applied to other industries and comparative analysis </a:t>
              </a:r>
            </a:p>
            <a:p>
              <a:pPr marL="243834" indent="-243834" defTabSz="1219170"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en-US" b="1" dirty="0">
                  <a:latin typeface="Segoe UI" panose="020B0502040204020203" pitchFamily="34" charset="0"/>
                </a:rPr>
                <a:t>Fit-for-Purpose Concept: </a:t>
              </a:r>
              <a:r>
                <a:rPr lang="en-US" dirty="0">
                  <a:latin typeface="Segoe UI" panose="020B0502040204020203" pitchFamily="34" charset="0"/>
                </a:rPr>
                <a:t> Focuses on “modular” or “component” design for blockchain focusing on design types, data sharing and access, governance, technology layers, and ultimate goal of blockchain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972729D-7D77-5645-8721-8CEDB05048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8363" y="262504"/>
            <a:ext cx="3724314" cy="48809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F4F0BB-3019-C94C-936B-9313CC81C1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325" y="4231333"/>
            <a:ext cx="681832" cy="779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63DD65-180C-DD46-99D4-C38E744706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1775" y="4241734"/>
            <a:ext cx="574769" cy="758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DEA879-A6E9-6145-89F4-5918037495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1387" y="4232589"/>
            <a:ext cx="640831" cy="758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73DBC6-E3C3-B44A-B55B-7CCAF9E847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2951" y="4242465"/>
            <a:ext cx="679089" cy="757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D6209-1587-2A46-A9BB-86CA9F633A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36539" y="4230076"/>
            <a:ext cx="591772" cy="781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97D6E-4F40-7544-87B0-F25D2D2E8A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99953" y="4241308"/>
            <a:ext cx="545352" cy="7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8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DF417-DE84-1F4E-BC8B-0D5210514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847" y="4132273"/>
            <a:ext cx="7132421" cy="560285"/>
          </a:xfrm>
          <a:prstGeom prst="rect">
            <a:avLst/>
          </a:prstGeom>
        </p:spPr>
      </p:pic>
      <p:graphicFrame>
        <p:nvGraphicFramePr>
          <p:cNvPr id="25" name="Object 2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7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25" name="Object 2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5">
            <a:extLst>
              <a:ext uri="{FF2B5EF4-FFF2-40B4-BE49-F238E27FC236}">
                <a16:creationId xmlns:a16="http://schemas.microsoft.com/office/drawing/2014/main" id="{4C5520C6-AC0E-F74F-BA70-840FD8E2EBA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14847" y="196677"/>
            <a:ext cx="6934098" cy="4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defTabSz="685800" eaLnBrk="0" hangingPunct="0">
              <a:lnSpc>
                <a:spcPct val="95000"/>
              </a:lnSpc>
            </a:pPr>
            <a:r>
              <a:rPr lang="en-US" sz="2800" b="1" dirty="0">
                <a:solidFill>
                  <a:srgbClr val="171717"/>
                </a:solidFill>
                <a:latin typeface="Arial" charset="0"/>
                <a:ea typeface="Arial" charset="0"/>
                <a:cs typeface="Arial" charset="0"/>
              </a:rPr>
              <a:t>Blockchain Architecture and Modularity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A83A4-61E5-6946-9A25-0E0D313A7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830" y="1402327"/>
            <a:ext cx="7153154" cy="192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4BB07B-E580-C14A-A01C-70E8AABCDA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847" y="3027474"/>
            <a:ext cx="7132421" cy="12250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2BDCC-CF9D-A04A-8C7C-5AA140C571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830" y="794600"/>
            <a:ext cx="7153154" cy="710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1BDC79-93D5-304D-A6CA-6D638A23BD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8316" y="794600"/>
            <a:ext cx="1477392" cy="389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9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ct 2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5" name="Object 2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4"/>
          <p:cNvSpPr>
            <a:spLocks noChangeArrowheads="1"/>
          </p:cNvSpPr>
          <p:nvPr/>
        </p:nvSpPr>
        <p:spPr bwMode="gray">
          <a:xfrm>
            <a:off x="135911" y="570517"/>
            <a:ext cx="5357709" cy="269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601266"/>
            <a:r>
              <a:rPr lang="en-US" sz="1600" dirty="0">
                <a:solidFill>
                  <a:srgbClr val="171717"/>
                </a:solidFill>
                <a:latin typeface="Arial" charset="0"/>
                <a:ea typeface="Arial" charset="0"/>
                <a:cs typeface="Arial" charset="0"/>
              </a:rPr>
              <a:t>Fit-for-purpose framework design elements</a:t>
            </a:r>
          </a:p>
          <a:p>
            <a:pPr defTabSz="601266"/>
            <a:endParaRPr lang="en-US" dirty="0">
              <a:solidFill>
                <a:srgbClr val="171717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angle 5"/>
          <p:cNvSpPr txBox="1">
            <a:spLocks noChangeArrowheads="1"/>
          </p:cNvSpPr>
          <p:nvPr/>
        </p:nvSpPr>
        <p:spPr bwMode="gray">
          <a:xfrm>
            <a:off x="135911" y="41556"/>
            <a:ext cx="5967071" cy="4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defTabSz="685800" eaLnBrk="0" hangingPunct="0">
              <a:lnSpc>
                <a:spcPct val="95000"/>
              </a:lnSpc>
            </a:pPr>
            <a:r>
              <a:rPr lang="en-US" sz="2800" b="1" dirty="0">
                <a:solidFill>
                  <a:srgbClr val="171717"/>
                </a:solidFill>
                <a:latin typeface="Arial" charset="0"/>
                <a:ea typeface="Arial" charset="0"/>
                <a:cs typeface="Arial" charset="0"/>
              </a:rPr>
              <a:t>Design for “Health” Blockchain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15CC3F-D594-A346-8EA0-65C11D032EC7}"/>
              </a:ext>
            </a:extLst>
          </p:cNvPr>
          <p:cNvSpPr/>
          <p:nvPr/>
        </p:nvSpPr>
        <p:spPr>
          <a:xfrm>
            <a:off x="965122" y="958842"/>
            <a:ext cx="2657475" cy="1806575"/>
          </a:xfrm>
          <a:prstGeom prst="rect">
            <a:avLst/>
          </a:prstGeom>
          <a:solidFill>
            <a:schemeClr val="bg1">
              <a:lumMod val="85000"/>
              <a:alpha val="4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D02AF9-7B5F-F446-BBDE-139FE56C51F9}"/>
              </a:ext>
            </a:extLst>
          </p:cNvPr>
          <p:cNvSpPr txBox="1"/>
          <p:nvPr/>
        </p:nvSpPr>
        <p:spPr>
          <a:xfrm>
            <a:off x="1092122" y="1098542"/>
            <a:ext cx="2424113" cy="150810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500" b="1" dirty="0">
                <a:solidFill>
                  <a:srgbClr val="17375E"/>
                </a:solidFill>
                <a:latin typeface="Arial"/>
                <a:cs typeface="Arial"/>
              </a:rPr>
              <a:t>1. Design Type</a:t>
            </a:r>
          </a:p>
          <a:p>
            <a:pPr eaLnBrk="1" hangingPunct="1"/>
            <a:endParaRPr lang="en-US" altLang="en-US" sz="1100" dirty="0">
              <a:solidFill>
                <a:srgbClr val="17375E"/>
              </a:solidFill>
              <a:latin typeface="Arial"/>
              <a:cs typeface="Arial"/>
            </a:endParaRPr>
          </a:p>
          <a:p>
            <a:pPr eaLnBrk="1" hangingPunct="1"/>
            <a:r>
              <a:rPr lang="en-US" altLang="en-US" sz="1100" dirty="0">
                <a:solidFill>
                  <a:srgbClr val="17375E"/>
                </a:solidFill>
                <a:latin typeface="Arial"/>
                <a:cs typeface="Arial"/>
              </a:rPr>
              <a:t>Decide whether your blockchain will be a public (permission-less), private, or hybrid blockchain.  These design characteristics should map to your healthcare challenge and your users and peers.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20E684-75DA-B34F-9977-496EEEE565EE}"/>
              </a:ext>
            </a:extLst>
          </p:cNvPr>
          <p:cNvSpPr/>
          <p:nvPr/>
        </p:nvSpPr>
        <p:spPr>
          <a:xfrm>
            <a:off x="965122" y="2765417"/>
            <a:ext cx="2657475" cy="1806575"/>
          </a:xfrm>
          <a:prstGeom prst="rect">
            <a:avLst/>
          </a:prstGeom>
          <a:solidFill>
            <a:schemeClr val="bg1">
              <a:lumMod val="50000"/>
              <a:alpha val="4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72DCCE-631C-574F-8A0E-EC558A71E3C3}"/>
              </a:ext>
            </a:extLst>
          </p:cNvPr>
          <p:cNvSpPr txBox="1"/>
          <p:nvPr/>
        </p:nvSpPr>
        <p:spPr>
          <a:xfrm>
            <a:off x="1124226" y="2830013"/>
            <a:ext cx="2424113" cy="167738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500" b="1" dirty="0">
                <a:solidFill>
                  <a:srgbClr val="17375E"/>
                </a:solidFill>
                <a:latin typeface="Arial"/>
                <a:cs typeface="Arial"/>
              </a:rPr>
              <a:t>3. Governance</a:t>
            </a:r>
          </a:p>
          <a:p>
            <a:pPr eaLnBrk="1" hangingPunct="1"/>
            <a:endParaRPr lang="en-US" altLang="en-US" sz="1100" dirty="0">
              <a:solidFill>
                <a:srgbClr val="17375E"/>
              </a:solidFill>
              <a:latin typeface="Arial"/>
              <a:cs typeface="Arial"/>
            </a:endParaRPr>
          </a:p>
          <a:p>
            <a:pPr eaLnBrk="1" hangingPunct="1"/>
            <a:r>
              <a:rPr lang="en-US" altLang="en-US" sz="1100" dirty="0">
                <a:solidFill>
                  <a:srgbClr val="17375E"/>
                </a:solidFill>
                <a:latin typeface="Arial"/>
                <a:cs typeface="Arial"/>
              </a:rPr>
              <a:t>Who will be users and nodes of your blockchain?  Do you want only select partners, consortium (a group of selected partners), regulators, and/or the public to be users, peers, and/or validators?  Is this a patient-centric or process-centric </a:t>
            </a:r>
            <a:r>
              <a:rPr lang="en-US" altLang="en-US" sz="1100" dirty="0" err="1">
                <a:solidFill>
                  <a:srgbClr val="17375E"/>
                </a:solidFill>
                <a:latin typeface="Arial"/>
                <a:cs typeface="Arial"/>
              </a:rPr>
              <a:t>bc</a:t>
            </a:r>
            <a:r>
              <a:rPr lang="en-US" altLang="en-US" sz="1100" dirty="0">
                <a:solidFill>
                  <a:srgbClr val="17375E"/>
                </a:solidFill>
                <a:latin typeface="Arial"/>
                <a:cs typeface="Arial"/>
              </a:rPr>
              <a:t>?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5EE2A5-5063-274B-9BEF-4A0742CB9574}"/>
              </a:ext>
            </a:extLst>
          </p:cNvPr>
          <p:cNvCxnSpPr/>
          <p:nvPr/>
        </p:nvCxnSpPr>
        <p:spPr>
          <a:xfrm>
            <a:off x="3726277" y="1862130"/>
            <a:ext cx="417513" cy="454025"/>
          </a:xfrm>
          <a:prstGeom prst="line">
            <a:avLst/>
          </a:prstGeom>
          <a:ln w="3175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CBE8662-C9CA-8149-9299-68AAF559305F}"/>
              </a:ext>
            </a:extLst>
          </p:cNvPr>
          <p:cNvCxnSpPr/>
          <p:nvPr/>
        </p:nvCxnSpPr>
        <p:spPr>
          <a:xfrm flipV="1">
            <a:off x="3726277" y="3168642"/>
            <a:ext cx="417513" cy="500063"/>
          </a:xfrm>
          <a:prstGeom prst="line">
            <a:avLst/>
          </a:prstGeom>
          <a:ln w="3175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086DC40-B54D-E444-976B-229A329D7516}"/>
              </a:ext>
            </a:extLst>
          </p:cNvPr>
          <p:cNvSpPr/>
          <p:nvPr/>
        </p:nvSpPr>
        <p:spPr>
          <a:xfrm flipH="1">
            <a:off x="5656285" y="944555"/>
            <a:ext cx="2657475" cy="1806575"/>
          </a:xfrm>
          <a:prstGeom prst="rect">
            <a:avLst/>
          </a:prstGeom>
          <a:solidFill>
            <a:schemeClr val="bg1">
              <a:lumMod val="85000"/>
              <a:alpha val="4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400BC6-5BD7-F142-9CF0-173A98C2CB91}"/>
              </a:ext>
            </a:extLst>
          </p:cNvPr>
          <p:cNvSpPr txBox="1"/>
          <p:nvPr/>
        </p:nvSpPr>
        <p:spPr>
          <a:xfrm flipH="1">
            <a:off x="5762646" y="1084255"/>
            <a:ext cx="2530475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500" b="1" dirty="0">
                <a:solidFill>
                  <a:srgbClr val="17375E"/>
                </a:solidFill>
                <a:latin typeface="Arial"/>
                <a:cs typeface="Arial"/>
              </a:rPr>
              <a:t>2. Data Sharing?</a:t>
            </a:r>
          </a:p>
          <a:p>
            <a:pPr eaLnBrk="1" hangingPunct="1"/>
            <a:endParaRPr lang="en-US" altLang="en-US" sz="1100" dirty="0">
              <a:solidFill>
                <a:srgbClr val="17375E"/>
              </a:solidFill>
              <a:latin typeface="Arial"/>
              <a:cs typeface="Arial"/>
            </a:endParaRPr>
          </a:p>
          <a:p>
            <a:pPr eaLnBrk="1" hangingPunct="1"/>
            <a:r>
              <a:rPr lang="en-US" altLang="en-US" sz="1100" dirty="0">
                <a:solidFill>
                  <a:srgbClr val="17375E"/>
                </a:solidFill>
                <a:latin typeface="Arial"/>
                <a:cs typeface="Arial"/>
              </a:rPr>
              <a:t>What levels of permission (if any) do you need for data that may be part of the blockchain.  Will you store it off-chain, on-chain?  What regulatory and legal considerations might lead you to assess data governance.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66C4BA-84F6-1049-B4EB-6BDFCABD7F82}"/>
              </a:ext>
            </a:extLst>
          </p:cNvPr>
          <p:cNvSpPr/>
          <p:nvPr/>
        </p:nvSpPr>
        <p:spPr>
          <a:xfrm flipH="1">
            <a:off x="5656285" y="2751130"/>
            <a:ext cx="2657475" cy="1806575"/>
          </a:xfrm>
          <a:prstGeom prst="rect">
            <a:avLst/>
          </a:prstGeom>
          <a:solidFill>
            <a:schemeClr val="bg1">
              <a:lumMod val="50000"/>
              <a:alpha val="4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9045EC-2570-B44B-B1B1-6769F143D33A}"/>
              </a:ext>
            </a:extLst>
          </p:cNvPr>
          <p:cNvSpPr txBox="1"/>
          <p:nvPr/>
        </p:nvSpPr>
        <p:spPr>
          <a:xfrm flipH="1">
            <a:off x="5772965" y="2821395"/>
            <a:ext cx="2424113" cy="167738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500" b="1" dirty="0">
                <a:solidFill>
                  <a:srgbClr val="C00000"/>
                </a:solidFill>
                <a:latin typeface="Arial"/>
                <a:cs typeface="Arial"/>
              </a:rPr>
              <a:t>X. Ultimate Goal</a:t>
            </a:r>
          </a:p>
          <a:p>
            <a:pPr eaLnBrk="1" hangingPunct="1"/>
            <a:endParaRPr lang="en-US" altLang="en-US" sz="1100" dirty="0">
              <a:solidFill>
                <a:srgbClr val="17375E"/>
              </a:solidFill>
              <a:latin typeface="Arial"/>
              <a:cs typeface="Arial"/>
            </a:endParaRPr>
          </a:p>
          <a:p>
            <a:pPr eaLnBrk="1" hangingPunct="1"/>
            <a:r>
              <a:rPr lang="en-US" altLang="en-US" sz="1100" dirty="0">
                <a:solidFill>
                  <a:srgbClr val="C00000"/>
                </a:solidFill>
                <a:latin typeface="Arial"/>
                <a:cs typeface="Arial"/>
              </a:rPr>
              <a:t>What is your ultimate goal for your blockchain solution, to improve a healthcare process, to enhance safety and quality, incentivize data sharing, drive revenue, ensure better compliance?  Do you need a </a:t>
            </a:r>
            <a:r>
              <a:rPr lang="en-US" altLang="en-US" sz="1100" b="1" dirty="0">
                <a:solidFill>
                  <a:srgbClr val="C00000"/>
                </a:solidFill>
                <a:latin typeface="Arial"/>
                <a:cs typeface="Arial"/>
              </a:rPr>
              <a:t>token </a:t>
            </a:r>
            <a:r>
              <a:rPr lang="en-US" altLang="en-US" sz="1100" dirty="0">
                <a:solidFill>
                  <a:srgbClr val="C00000"/>
                </a:solidFill>
                <a:latin typeface="Arial"/>
                <a:cs typeface="Arial"/>
              </a:rPr>
              <a:t>to</a:t>
            </a:r>
            <a:r>
              <a:rPr lang="en-US" altLang="en-US" sz="1100" b="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en-US" sz="1100" dirty="0">
                <a:solidFill>
                  <a:srgbClr val="C00000"/>
                </a:solidFill>
                <a:latin typeface="Arial"/>
                <a:cs typeface="Arial"/>
              </a:rPr>
              <a:t>incentivize participation?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B02769-740A-6447-8EEA-DBEA5661674C}"/>
              </a:ext>
            </a:extLst>
          </p:cNvPr>
          <p:cNvCxnSpPr/>
          <p:nvPr/>
        </p:nvCxnSpPr>
        <p:spPr>
          <a:xfrm flipH="1">
            <a:off x="5126452" y="1847842"/>
            <a:ext cx="417513" cy="454025"/>
          </a:xfrm>
          <a:prstGeom prst="line">
            <a:avLst/>
          </a:prstGeom>
          <a:ln w="3175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B4A3FF0-8AD1-134C-811A-DF1353410122}"/>
              </a:ext>
            </a:extLst>
          </p:cNvPr>
          <p:cNvCxnSpPr/>
          <p:nvPr/>
        </p:nvCxnSpPr>
        <p:spPr>
          <a:xfrm flipH="1" flipV="1">
            <a:off x="5126452" y="3154355"/>
            <a:ext cx="417513" cy="500062"/>
          </a:xfrm>
          <a:prstGeom prst="line">
            <a:avLst/>
          </a:prstGeom>
          <a:ln w="3175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2C7C59FD-6DC6-854E-800A-F107C68F08AD}"/>
              </a:ext>
            </a:extLst>
          </p:cNvPr>
          <p:cNvSpPr/>
          <p:nvPr/>
        </p:nvSpPr>
        <p:spPr>
          <a:xfrm>
            <a:off x="2205161" y="670256"/>
            <a:ext cx="4840941" cy="4249270"/>
          </a:xfrm>
          <a:prstGeom prst="ellipse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BFB9D5-FD4C-864D-A4E3-9927D3DAE110}"/>
              </a:ext>
            </a:extLst>
          </p:cNvPr>
          <p:cNvSpPr txBox="1"/>
          <p:nvPr/>
        </p:nvSpPr>
        <p:spPr>
          <a:xfrm>
            <a:off x="3622597" y="3937209"/>
            <a:ext cx="20277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What data &amp; design elements are needed to solve the challenge?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5D527C5-4CA1-3A4F-8290-9AC24536E79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6390" y="3502845"/>
            <a:ext cx="412191" cy="41219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EB0AD61-8F71-2744-AA95-267A56F5F28A}"/>
              </a:ext>
            </a:extLst>
          </p:cNvPr>
          <p:cNvSpPr txBox="1"/>
          <p:nvPr/>
        </p:nvSpPr>
        <p:spPr>
          <a:xfrm>
            <a:off x="3643235" y="697533"/>
            <a:ext cx="20277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Who is your community and how will they govern the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B3EEA63-D1AD-AC49-BB9C-B8F14DDFA8F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9866" y="1714415"/>
            <a:ext cx="571532" cy="5715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BF19C6-CCD4-7346-9E89-4E80892ABB3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8952" y="2399705"/>
            <a:ext cx="1201182" cy="77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5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1BAFC-84B8-1843-96F2-262F7023D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76400"/>
            <a:ext cx="9144000" cy="1790700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Avenir Next" panose="020B0503020202020204" pitchFamily="34" charset="0"/>
              </a:rPr>
              <a:t>Mapping to Blockchain Healthcare Use Cases</a:t>
            </a:r>
          </a:p>
        </p:txBody>
      </p:sp>
    </p:spTree>
    <p:extLst>
      <p:ext uri="{BB962C8B-B14F-4D97-AF65-F5344CB8AC3E}">
        <p14:creationId xmlns:p14="http://schemas.microsoft.com/office/powerpoint/2010/main" val="2045286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ct 2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7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25" name="Object 24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8CA63D6-91D3-D64C-A79A-F23218FAEE62}"/>
              </a:ext>
            </a:extLst>
          </p:cNvPr>
          <p:cNvSpPr/>
          <p:nvPr/>
        </p:nvSpPr>
        <p:spPr>
          <a:xfrm>
            <a:off x="4579380" y="3635502"/>
            <a:ext cx="4481962" cy="1192246"/>
          </a:xfrm>
          <a:prstGeom prst="rect">
            <a:avLst/>
          </a:prstGeom>
          <a:solidFill>
            <a:srgbClr val="19B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C6B4E3-144B-0F4B-B4D9-1828B207E3E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873074" y="3692306"/>
            <a:ext cx="3082834" cy="10926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Calibri Light" pitchFamily="34" charset="0"/>
              </a:rPr>
              <a:t>Additional meta-data in BC clinical trial attributes could help create shared patient databases for future participation and enable better sharing of trial results with subjects.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6DA3F3-F5D1-5347-ADB2-EC2995AFFBE8}"/>
              </a:ext>
            </a:extLst>
          </p:cNvPr>
          <p:cNvSpPr/>
          <p:nvPr/>
        </p:nvSpPr>
        <p:spPr>
          <a:xfrm>
            <a:off x="4573327" y="1031527"/>
            <a:ext cx="4485369" cy="813362"/>
          </a:xfrm>
          <a:prstGeom prst="rect">
            <a:avLst/>
          </a:prstGeom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A6C5D7-FE7F-FE40-842E-A7FDDD81F8C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672676" y="1069251"/>
            <a:ext cx="4471324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b="1" dirty="0">
                <a:latin typeface="Calibri Light" pitchFamily="34" charset="0"/>
              </a:rPr>
              <a:t>Problem:  </a:t>
            </a:r>
            <a:r>
              <a:rPr lang="en-US" sz="1400" dirty="0">
                <a:latin typeface="Calibri Light" pitchFamily="34" charset="0"/>
              </a:rPr>
              <a:t>Clinical trials recruitment is expensive and time consuming.  Study data should be verifiable and also follow study protocol and data sharing plan to support outcomes</a:t>
            </a:r>
            <a:endParaRPr lang="en-US" sz="1050" b="1" dirty="0">
              <a:solidFill>
                <a:schemeClr val="bg1"/>
              </a:solidFill>
              <a:latin typeface="Calibri Light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5DA9D2-A853-B04F-B3DA-F564416985A3}"/>
              </a:ext>
            </a:extLst>
          </p:cNvPr>
          <p:cNvSpPr/>
          <p:nvPr/>
        </p:nvSpPr>
        <p:spPr>
          <a:xfrm>
            <a:off x="4573327" y="1888228"/>
            <a:ext cx="4485369" cy="813362"/>
          </a:xfrm>
          <a:prstGeom prst="rect">
            <a:avLst/>
          </a:prstGeom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BA5700-D2E7-CC40-980B-36788A5FE1C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672676" y="1926671"/>
            <a:ext cx="4382613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b="1" dirty="0">
                <a:latin typeface="Calibri Light" pitchFamily="34" charset="0"/>
              </a:rPr>
              <a:t>Why </a:t>
            </a:r>
            <a:r>
              <a:rPr lang="en-US" sz="1400" b="1" dirty="0" err="1">
                <a:latin typeface="Calibri Light" pitchFamily="34" charset="0"/>
              </a:rPr>
              <a:t>Blockchain</a:t>
            </a:r>
            <a:r>
              <a:rPr lang="en-US" sz="1400" b="1" dirty="0">
                <a:latin typeface="Calibri Light" pitchFamily="34" charset="0"/>
              </a:rPr>
              <a:t>?:  </a:t>
            </a:r>
            <a:r>
              <a:rPr lang="en-US" sz="1400" dirty="0">
                <a:latin typeface="Calibri Light" pitchFamily="34" charset="0"/>
              </a:rPr>
              <a:t>Can enable patient matching and monitoring (e.g. matching with EHRs), can validate data, can incentivize patient participation, enable e-consent </a:t>
            </a:r>
            <a:endParaRPr lang="en-US" sz="1050" b="1" dirty="0">
              <a:solidFill>
                <a:schemeClr val="bg1"/>
              </a:solidFill>
              <a:latin typeface="Calibri Light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9D0B22-13CD-BE45-8D0B-C5DDBA525AC8}"/>
              </a:ext>
            </a:extLst>
          </p:cNvPr>
          <p:cNvSpPr/>
          <p:nvPr/>
        </p:nvSpPr>
        <p:spPr>
          <a:xfrm>
            <a:off x="4569920" y="2754443"/>
            <a:ext cx="4485369" cy="813362"/>
          </a:xfrm>
          <a:prstGeom prst="rect">
            <a:avLst/>
          </a:prstGeom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595C54-49EB-7048-A769-F02B07D52F4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670262" y="2790505"/>
            <a:ext cx="4382613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b="1" dirty="0">
                <a:latin typeface="Calibri Light" pitchFamily="34" charset="0"/>
              </a:rPr>
              <a:t>Design?:  </a:t>
            </a:r>
            <a:r>
              <a:rPr lang="en-US" sz="1400" dirty="0">
                <a:latin typeface="Calibri Light" pitchFamily="34" charset="0"/>
              </a:rPr>
              <a:t>Clinical trial BC can adopt hybrid design with public (enrollment) and private (clinical trial protocol) components.  Smart contracts can enable trial steps.</a:t>
            </a:r>
            <a:endParaRPr lang="en-US" sz="1050" b="1" dirty="0">
              <a:solidFill>
                <a:schemeClr val="bg1"/>
              </a:solidFill>
              <a:latin typeface="Calibri Light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CC23BFF-23AD-DD4B-9D26-B55F3D85591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1381" y="3782365"/>
            <a:ext cx="906569" cy="9065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0D7AD3-EB49-3047-9ACF-48B69D208B81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2" y="993819"/>
            <a:ext cx="4473946" cy="374914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D05A978-8383-2A40-A419-8F9DF8123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4353" y="303714"/>
            <a:ext cx="4719491" cy="60325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Clinical Trials</a:t>
            </a:r>
          </a:p>
        </p:txBody>
      </p:sp>
    </p:spTree>
    <p:extLst>
      <p:ext uri="{BB962C8B-B14F-4D97-AF65-F5344CB8AC3E}">
        <p14:creationId xmlns:p14="http://schemas.microsoft.com/office/powerpoint/2010/main" val="357802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8334" y="276820"/>
            <a:ext cx="9143999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algn="ctr"/>
            <a:r>
              <a:rPr sz="3000" b="1" spc="-19" dirty="0">
                <a:latin typeface="Arial"/>
                <a:cs typeface="Arial"/>
              </a:rPr>
              <a:t>Architecture</a:t>
            </a:r>
            <a:r>
              <a:rPr sz="3000" b="1" spc="11" dirty="0">
                <a:latin typeface="Arial"/>
                <a:cs typeface="Arial"/>
              </a:rPr>
              <a:t> </a:t>
            </a:r>
            <a:r>
              <a:rPr sz="3000" b="1" spc="-15" dirty="0">
                <a:latin typeface="Arial"/>
                <a:cs typeface="Arial"/>
              </a:rPr>
              <a:t>for</a:t>
            </a:r>
            <a:r>
              <a:rPr sz="3000" b="1" spc="-4" dirty="0">
                <a:latin typeface="Arial"/>
                <a:cs typeface="Arial"/>
              </a:rPr>
              <a:t> </a:t>
            </a:r>
            <a:r>
              <a:rPr sz="3000" b="1" spc="-19" dirty="0" err="1">
                <a:latin typeface="Arial"/>
                <a:cs typeface="Arial"/>
              </a:rPr>
              <a:t>Block</a:t>
            </a:r>
            <a:r>
              <a:rPr lang="en-US" sz="3000" b="1" spc="-19" dirty="0" err="1">
                <a:latin typeface="Arial"/>
                <a:cs typeface="Arial"/>
              </a:rPr>
              <a:t>c</a:t>
            </a:r>
            <a:r>
              <a:rPr sz="3000" b="1" spc="-19" dirty="0" err="1">
                <a:latin typeface="Arial"/>
                <a:cs typeface="Arial"/>
              </a:rPr>
              <a:t>h</a:t>
            </a:r>
            <a:r>
              <a:rPr sz="3000" b="1" spc="-15" dirty="0" err="1">
                <a:latin typeface="Arial"/>
                <a:cs typeface="Arial"/>
              </a:rPr>
              <a:t>ain</a:t>
            </a:r>
            <a:endParaRPr lang="en-US" sz="3000" b="1" spc="-113" dirty="0">
              <a:latin typeface="Arial"/>
              <a:cs typeface="Arial"/>
            </a:endParaRPr>
          </a:p>
          <a:p>
            <a:pPr marL="9525" algn="ctr"/>
            <a:r>
              <a:rPr sz="3000" b="1" spc="-19" dirty="0">
                <a:latin typeface="Arial"/>
                <a:cs typeface="Arial"/>
              </a:rPr>
              <a:t>Applications</a:t>
            </a:r>
            <a:r>
              <a:rPr lang="en-US" sz="3000" b="1" spc="-19" dirty="0">
                <a:latin typeface="Arial"/>
                <a:cs typeface="Arial"/>
              </a:rPr>
              <a:t> for Pharma (</a:t>
            </a:r>
            <a:r>
              <a:rPr lang="en-US" sz="3000" b="1" spc="-19" dirty="0" err="1">
                <a:latin typeface="Arial"/>
                <a:cs typeface="Arial"/>
              </a:rPr>
              <a:t>Gummadi</a:t>
            </a:r>
            <a:r>
              <a:rPr lang="en-US" sz="3000" b="1" spc="-19" dirty="0">
                <a:latin typeface="Arial"/>
                <a:cs typeface="Arial"/>
              </a:rPr>
              <a:t>)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237" y="1371600"/>
            <a:ext cx="6874859" cy="3469481"/>
          </a:xfrm>
          <a:prstGeom prst="rect">
            <a:avLst/>
          </a:prstGeom>
        </p:spPr>
      </p:pic>
      <p:sp>
        <p:nvSpPr>
          <p:cNvPr id="5" name="object 7"/>
          <p:cNvSpPr/>
          <p:nvPr/>
        </p:nvSpPr>
        <p:spPr>
          <a:xfrm>
            <a:off x="0" y="1371600"/>
            <a:ext cx="1126236" cy="3469481"/>
          </a:xfrm>
          <a:custGeom>
            <a:avLst/>
            <a:gdLst/>
            <a:ahLst/>
            <a:cxnLst/>
            <a:rect l="l" t="t" r="r" b="b"/>
            <a:pathLst>
              <a:path w="1008379" h="3430270">
                <a:moveTo>
                  <a:pt x="0" y="3430016"/>
                </a:moveTo>
                <a:lnTo>
                  <a:pt x="1007871" y="3430016"/>
                </a:lnTo>
                <a:lnTo>
                  <a:pt x="1007871" y="0"/>
                </a:lnTo>
                <a:lnTo>
                  <a:pt x="0" y="0"/>
                </a:lnTo>
                <a:lnTo>
                  <a:pt x="0" y="3430016"/>
                </a:lnTo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7"/>
          <p:cNvSpPr/>
          <p:nvPr/>
        </p:nvSpPr>
        <p:spPr>
          <a:xfrm>
            <a:off x="8001095" y="1371600"/>
            <a:ext cx="1156844" cy="3469481"/>
          </a:xfrm>
          <a:custGeom>
            <a:avLst/>
            <a:gdLst/>
            <a:ahLst/>
            <a:cxnLst/>
            <a:rect l="l" t="t" r="r" b="b"/>
            <a:pathLst>
              <a:path w="1008379" h="3430270">
                <a:moveTo>
                  <a:pt x="0" y="3430016"/>
                </a:moveTo>
                <a:lnTo>
                  <a:pt x="1007871" y="3430016"/>
                </a:lnTo>
                <a:lnTo>
                  <a:pt x="1007871" y="0"/>
                </a:lnTo>
                <a:lnTo>
                  <a:pt x="0" y="0"/>
                </a:lnTo>
                <a:lnTo>
                  <a:pt x="0" y="3430016"/>
                </a:lnTo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996433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ct 2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3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25" name="Object 24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8CA63D6-91D3-D64C-A79A-F23218FAEE62}"/>
              </a:ext>
            </a:extLst>
          </p:cNvPr>
          <p:cNvSpPr/>
          <p:nvPr/>
        </p:nvSpPr>
        <p:spPr>
          <a:xfrm>
            <a:off x="4579380" y="3704325"/>
            <a:ext cx="4481962" cy="1282925"/>
          </a:xfrm>
          <a:prstGeom prst="rect">
            <a:avLst/>
          </a:prstGeom>
          <a:solidFill>
            <a:srgbClr val="19B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C6B4E3-144B-0F4B-B4D9-1828B207E3E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873074" y="3790627"/>
            <a:ext cx="3082834" cy="10926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Calibri Light" pitchFamily="34" charset="0"/>
              </a:rPr>
              <a:t>Meta-data collected from multiple medical devices in a BC could better enable complete digital health identify and better ensure continuity of care.  Data could also better verify AEs and non-compliance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6DA3F3-F5D1-5347-ADB2-EC2995AFFBE8}"/>
              </a:ext>
            </a:extLst>
          </p:cNvPr>
          <p:cNvSpPr/>
          <p:nvPr/>
        </p:nvSpPr>
        <p:spPr>
          <a:xfrm>
            <a:off x="4573327" y="1100351"/>
            <a:ext cx="4485369" cy="813362"/>
          </a:xfrm>
          <a:prstGeom prst="rect">
            <a:avLst/>
          </a:prstGeom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A6C5D7-FE7F-FE40-842E-A7FDDD81F8C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672676" y="1138075"/>
            <a:ext cx="4471324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b="1" dirty="0">
                <a:latin typeface="Calibri Light" pitchFamily="34" charset="0"/>
              </a:rPr>
              <a:t>Problem:  </a:t>
            </a:r>
            <a:r>
              <a:rPr lang="en-US" sz="1400" dirty="0">
                <a:latin typeface="Calibri Light" pitchFamily="34" charset="0"/>
              </a:rPr>
              <a:t>Medical devices are becoming increasing enabled by wireless technology and reliant on health informatics for enhanced clinical </a:t>
            </a:r>
            <a:r>
              <a:rPr lang="en-US" sz="1400" dirty="0" err="1">
                <a:latin typeface="Calibri Light" pitchFamily="34" charset="0"/>
              </a:rPr>
              <a:t>decisionmaking</a:t>
            </a:r>
            <a:r>
              <a:rPr lang="en-US" sz="1400" dirty="0">
                <a:latin typeface="Calibri Light" pitchFamily="34" charset="0"/>
              </a:rPr>
              <a:t>. Security is key concern.</a:t>
            </a:r>
            <a:endParaRPr lang="en-US" sz="1050" b="1" dirty="0">
              <a:solidFill>
                <a:schemeClr val="bg1"/>
              </a:solidFill>
              <a:latin typeface="Calibri Light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5DA9D2-A853-B04F-B3DA-F564416985A3}"/>
              </a:ext>
            </a:extLst>
          </p:cNvPr>
          <p:cNvSpPr/>
          <p:nvPr/>
        </p:nvSpPr>
        <p:spPr>
          <a:xfrm>
            <a:off x="4573327" y="1957052"/>
            <a:ext cx="4485369" cy="813362"/>
          </a:xfrm>
          <a:prstGeom prst="rect">
            <a:avLst/>
          </a:prstGeom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BA5700-D2E7-CC40-980B-36788A5FE1C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672676" y="1995495"/>
            <a:ext cx="4382613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b="1" dirty="0">
                <a:latin typeface="Calibri Light" pitchFamily="34" charset="0"/>
              </a:rPr>
              <a:t>Why </a:t>
            </a:r>
            <a:r>
              <a:rPr lang="en-US" sz="1400" b="1" dirty="0" err="1">
                <a:latin typeface="Calibri Light" pitchFamily="34" charset="0"/>
              </a:rPr>
              <a:t>Blockchain</a:t>
            </a:r>
            <a:r>
              <a:rPr lang="en-US" sz="1400" b="1" dirty="0">
                <a:latin typeface="Calibri Light" pitchFamily="34" charset="0"/>
              </a:rPr>
              <a:t>?:  </a:t>
            </a:r>
            <a:r>
              <a:rPr lang="en-US" sz="1400" dirty="0">
                <a:latin typeface="Calibri Light" pitchFamily="34" charset="0"/>
              </a:rPr>
              <a:t>Further enable devices beyond </a:t>
            </a:r>
            <a:r>
              <a:rPr lang="en-US" sz="1400" dirty="0" err="1">
                <a:latin typeface="Calibri Light" pitchFamily="34" charset="0"/>
              </a:rPr>
              <a:t>IoT</a:t>
            </a:r>
            <a:r>
              <a:rPr lang="en-US" sz="1400" dirty="0">
                <a:latin typeface="Calibri Light" pitchFamily="34" charset="0"/>
              </a:rPr>
              <a:t> to allow smart contracts for maintenance, can ensure tamper proof medical device logs, better validate insurance claims</a:t>
            </a:r>
            <a:endParaRPr lang="en-US" sz="1050" b="1" dirty="0">
              <a:solidFill>
                <a:schemeClr val="bg1"/>
              </a:solidFill>
              <a:latin typeface="Calibri Light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9D0B22-13CD-BE45-8D0B-C5DDBA525AC8}"/>
              </a:ext>
            </a:extLst>
          </p:cNvPr>
          <p:cNvSpPr/>
          <p:nvPr/>
        </p:nvSpPr>
        <p:spPr>
          <a:xfrm>
            <a:off x="4569920" y="2823267"/>
            <a:ext cx="4485369" cy="813362"/>
          </a:xfrm>
          <a:prstGeom prst="rect">
            <a:avLst/>
          </a:prstGeom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595C54-49EB-7048-A769-F02B07D52F4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670262" y="2859329"/>
            <a:ext cx="4382613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b="1" dirty="0">
                <a:latin typeface="Calibri Light" pitchFamily="34" charset="0"/>
              </a:rPr>
              <a:t>Design?:  </a:t>
            </a:r>
            <a:r>
              <a:rPr lang="en-US" sz="1400" dirty="0">
                <a:latin typeface="Calibri Light" pitchFamily="34" charset="0"/>
              </a:rPr>
              <a:t>Many models envision some interaction with patient/end use, so hybrid (public and private) might be the most common approach.</a:t>
            </a:r>
            <a:endParaRPr lang="en-US" sz="1050" b="1" dirty="0">
              <a:solidFill>
                <a:schemeClr val="bg1"/>
              </a:solidFill>
              <a:latin typeface="Calibri Light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CC23BFF-23AD-DD4B-9D26-B55F3D85591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1381" y="3851189"/>
            <a:ext cx="906569" cy="9065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F99625-3077-9B42-8F8A-FA6A382A39E1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36" y="1100351"/>
            <a:ext cx="4414450" cy="31561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613BBE-18C3-104F-9F06-4992322DE33D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7116" y="4307434"/>
            <a:ext cx="1501263" cy="679817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C14A711D-D38B-1B47-8D4F-6DAD2A772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4353" y="303714"/>
            <a:ext cx="5394150" cy="60325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Medical Device</a:t>
            </a:r>
          </a:p>
        </p:txBody>
      </p:sp>
    </p:spTree>
    <p:extLst>
      <p:ext uri="{BB962C8B-B14F-4D97-AF65-F5344CB8AC3E}">
        <p14:creationId xmlns:p14="http://schemas.microsoft.com/office/powerpoint/2010/main" val="110470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ct 2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1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25" name="Object 24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8CA63D6-91D3-D64C-A79A-F23218FAEE62}"/>
              </a:ext>
            </a:extLst>
          </p:cNvPr>
          <p:cNvSpPr/>
          <p:nvPr/>
        </p:nvSpPr>
        <p:spPr>
          <a:xfrm>
            <a:off x="4540052" y="3606006"/>
            <a:ext cx="4481962" cy="1192246"/>
          </a:xfrm>
          <a:prstGeom prst="rect">
            <a:avLst/>
          </a:prstGeom>
          <a:solidFill>
            <a:srgbClr val="19B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C6B4E3-144B-0F4B-B4D9-1828B207E3E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833746" y="3662810"/>
            <a:ext cx="3082834" cy="10926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Calibri Light" pitchFamily="34" charset="0"/>
              </a:rPr>
              <a:t>Genomic data in the </a:t>
            </a:r>
            <a:r>
              <a:rPr lang="en-US" sz="1300" b="1" dirty="0" err="1">
                <a:solidFill>
                  <a:schemeClr val="bg1"/>
                </a:solidFill>
                <a:latin typeface="Calibri Light" pitchFamily="34" charset="0"/>
              </a:rPr>
              <a:t>blockchain</a:t>
            </a:r>
            <a:r>
              <a:rPr lang="en-US" sz="1300" b="1" dirty="0">
                <a:solidFill>
                  <a:schemeClr val="bg1"/>
                </a:solidFill>
                <a:latin typeface="Calibri Light" pitchFamily="34" charset="0"/>
              </a:rPr>
              <a:t> could be one attribute of many.  For example, PMI (“All of Us”), collects environmental, lifestyle, and biologic data that can be added to genomic data in a </a:t>
            </a:r>
            <a:r>
              <a:rPr lang="en-US" sz="1300" b="1" dirty="0" err="1">
                <a:solidFill>
                  <a:schemeClr val="bg1"/>
                </a:solidFill>
                <a:latin typeface="Calibri Light" pitchFamily="34" charset="0"/>
              </a:rPr>
              <a:t>bc</a:t>
            </a:r>
            <a:r>
              <a:rPr lang="en-US" sz="1300" b="1" dirty="0">
                <a:solidFill>
                  <a:schemeClr val="bg1"/>
                </a:solidFill>
                <a:latin typeface="Calibri Light" pitchFamily="34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latin typeface="Calibri Light" pitchFamily="34" charset="0"/>
              </a:rPr>
              <a:t>enviornment</a:t>
            </a:r>
            <a:endParaRPr lang="en-US" sz="1300" b="1" dirty="0">
              <a:solidFill>
                <a:schemeClr val="bg1"/>
              </a:solidFill>
              <a:latin typeface="Calibri Light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6DA3F3-F5D1-5347-ADB2-EC2995AFFBE8}"/>
              </a:ext>
            </a:extLst>
          </p:cNvPr>
          <p:cNvSpPr/>
          <p:nvPr/>
        </p:nvSpPr>
        <p:spPr>
          <a:xfrm>
            <a:off x="4533999" y="1002031"/>
            <a:ext cx="4485369" cy="813362"/>
          </a:xfrm>
          <a:prstGeom prst="rect">
            <a:avLst/>
          </a:prstGeom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A6C5D7-FE7F-FE40-842E-A7FDDD81F8C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633348" y="1039755"/>
            <a:ext cx="4471324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b="1" dirty="0">
                <a:latin typeface="Calibri Light" pitchFamily="34" charset="0"/>
              </a:rPr>
              <a:t>Problem:  </a:t>
            </a:r>
            <a:r>
              <a:rPr lang="en-US" sz="1400" dirty="0">
                <a:latin typeface="Calibri Light" pitchFamily="34" charset="0"/>
              </a:rPr>
              <a:t>The field of genomics and precision medicine is rapidly expanding along with the ability to generate large volumes of sequencing data (including DTC sequencing).</a:t>
            </a:r>
            <a:endParaRPr lang="en-US" sz="1050" b="1" dirty="0">
              <a:solidFill>
                <a:schemeClr val="bg1"/>
              </a:solidFill>
              <a:latin typeface="Calibri Light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5DA9D2-A853-B04F-B3DA-F564416985A3}"/>
              </a:ext>
            </a:extLst>
          </p:cNvPr>
          <p:cNvSpPr/>
          <p:nvPr/>
        </p:nvSpPr>
        <p:spPr>
          <a:xfrm>
            <a:off x="4533999" y="1858732"/>
            <a:ext cx="4485369" cy="813362"/>
          </a:xfrm>
          <a:prstGeom prst="rect">
            <a:avLst/>
          </a:prstGeom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BA5700-D2E7-CC40-980B-36788A5FE1C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633348" y="1897175"/>
            <a:ext cx="4382613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b="1" dirty="0">
                <a:latin typeface="Calibri Light" pitchFamily="34" charset="0"/>
              </a:rPr>
              <a:t>Why </a:t>
            </a:r>
            <a:r>
              <a:rPr lang="en-US" sz="1400" b="1" dirty="0" err="1">
                <a:latin typeface="Calibri Light" pitchFamily="34" charset="0"/>
              </a:rPr>
              <a:t>Blockchain</a:t>
            </a:r>
            <a:r>
              <a:rPr lang="en-US" sz="1400" b="1" dirty="0">
                <a:latin typeface="Calibri Light" pitchFamily="34" charset="0"/>
              </a:rPr>
              <a:t>?:  </a:t>
            </a:r>
            <a:r>
              <a:rPr lang="en-US" sz="1400" dirty="0">
                <a:latin typeface="Calibri Light" pitchFamily="34" charset="0"/>
              </a:rPr>
              <a:t>Verification of disparate sources of genomic data w/out centralization that could enable greater sharing for research, drug dev, pop health analysis.</a:t>
            </a:r>
            <a:endParaRPr lang="en-US" sz="1050" b="1" dirty="0">
              <a:solidFill>
                <a:schemeClr val="bg1"/>
              </a:solidFill>
              <a:latin typeface="Calibri Light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9D0B22-13CD-BE45-8D0B-C5DDBA525AC8}"/>
              </a:ext>
            </a:extLst>
          </p:cNvPr>
          <p:cNvSpPr/>
          <p:nvPr/>
        </p:nvSpPr>
        <p:spPr>
          <a:xfrm>
            <a:off x="4530592" y="2724947"/>
            <a:ext cx="4485369" cy="813362"/>
          </a:xfrm>
          <a:prstGeom prst="rect">
            <a:avLst/>
          </a:prstGeom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595C54-49EB-7048-A769-F02B07D52F4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630934" y="2761009"/>
            <a:ext cx="4382613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b="1" dirty="0">
                <a:latin typeface="Calibri Light" pitchFamily="34" charset="0"/>
              </a:rPr>
              <a:t>Design?:  </a:t>
            </a:r>
            <a:r>
              <a:rPr lang="en-US" sz="1400" dirty="0">
                <a:latin typeface="Calibri Light" pitchFamily="34" charset="0"/>
              </a:rPr>
              <a:t>Several companies in the genomic BC space focus on public models that use tokens to encourage sharing of genomic data.  Privacy and security key issues. </a:t>
            </a:r>
            <a:endParaRPr lang="en-US" sz="1050" b="1" dirty="0">
              <a:solidFill>
                <a:schemeClr val="bg1"/>
              </a:solidFill>
              <a:latin typeface="Calibri Light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CC23BFF-23AD-DD4B-9D26-B55F3D85591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2053" y="3752869"/>
            <a:ext cx="906569" cy="906569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DFE9D53D-6B34-0E46-A3CB-1E210A8ED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4353" y="303714"/>
            <a:ext cx="4108151" cy="60325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Genomics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CE8FE-F91D-414A-AC0F-F16C6A81D754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209" y="3877358"/>
            <a:ext cx="3051221" cy="1199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26EB6-A866-2644-9644-3D3AB7EFD228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3341" y="4152146"/>
            <a:ext cx="1040915" cy="296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E3DF20-70D8-4F49-A14F-43E70BD955AC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392" y="989887"/>
            <a:ext cx="4108151" cy="302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2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 txBox="1">
            <a:spLocks noChangeArrowheads="1"/>
          </p:cNvSpPr>
          <p:nvPr/>
        </p:nvSpPr>
        <p:spPr bwMode="gray">
          <a:xfrm>
            <a:off x="235522" y="123550"/>
            <a:ext cx="5939673" cy="4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defTabSz="685800" eaLnBrk="0" hangingPunct="0">
              <a:lnSpc>
                <a:spcPct val="95000"/>
              </a:lnSpc>
            </a:pPr>
            <a:r>
              <a:rPr lang="en-US" sz="2250" b="1" dirty="0" err="1">
                <a:solidFill>
                  <a:srgbClr val="171717"/>
                </a:solidFill>
                <a:latin typeface="Arial" charset="0"/>
                <a:ea typeface="Arial" charset="0"/>
                <a:cs typeface="Arial" charset="0"/>
              </a:rPr>
              <a:t>Ozercan</a:t>
            </a:r>
            <a:r>
              <a:rPr lang="en-US" sz="2250" b="1" dirty="0">
                <a:solidFill>
                  <a:srgbClr val="171717"/>
                </a:solidFill>
                <a:latin typeface="Arial" charset="0"/>
                <a:ea typeface="Arial" charset="0"/>
                <a:cs typeface="Arial" charset="0"/>
              </a:rPr>
              <a:t> et 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17D2A-4B92-C644-87DD-ADCF4039B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362" y="1"/>
            <a:ext cx="6730637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7330A1-3210-CB41-8850-DDF6E354B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3" y="4228012"/>
            <a:ext cx="2120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43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ct 2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5" name="Object 2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itle 1">
            <a:extLst>
              <a:ext uri="{FF2B5EF4-FFF2-40B4-BE49-F238E27FC236}">
                <a16:creationId xmlns:a16="http://schemas.microsoft.com/office/drawing/2014/main" id="{DFE9D53D-6B34-0E46-A3CB-1E210A8ED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4353" y="303714"/>
            <a:ext cx="7498667" cy="60325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Digital Health Identity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78AA08-FEBF-A94A-968A-2DA4BA12C6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2073" y="1136382"/>
            <a:ext cx="1079500" cy="1295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5BEF59-A005-B04C-9D62-6B3EF38304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2678" y="3161124"/>
            <a:ext cx="1079500" cy="1295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3BBF25-AF6F-894B-90EC-2DB3C7FF2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680" y="3161124"/>
            <a:ext cx="1079500" cy="1295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1BC03E-BD7E-ED40-83F7-8430622B75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1803" y="1136382"/>
            <a:ext cx="1079500" cy="1295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BAF5AB5-96B8-8B4F-871B-B196E4EE3C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2735" y="1673679"/>
            <a:ext cx="1079500" cy="1295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6F2B8C9-092C-384C-9EB8-F58B7C1387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79975" y="2729592"/>
            <a:ext cx="1079500" cy="1295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06A263A-F632-3949-9F70-87260AB630D9}"/>
              </a:ext>
            </a:extLst>
          </p:cNvPr>
          <p:cNvSpPr txBox="1"/>
          <p:nvPr/>
        </p:nvSpPr>
        <p:spPr>
          <a:xfrm>
            <a:off x="807670" y="2431782"/>
            <a:ext cx="176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 Record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F6A277-93BE-9949-8F94-88A701C717A2}"/>
              </a:ext>
            </a:extLst>
          </p:cNvPr>
          <p:cNvSpPr txBox="1"/>
          <p:nvPr/>
        </p:nvSpPr>
        <p:spPr>
          <a:xfrm>
            <a:off x="134803" y="4501276"/>
            <a:ext cx="218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Fitbit/Apple Watch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E7BA2C-C0F3-1E4E-BCC3-8356B7867316}"/>
              </a:ext>
            </a:extLst>
          </p:cNvPr>
          <p:cNvSpPr txBox="1"/>
          <p:nvPr/>
        </p:nvSpPr>
        <p:spPr>
          <a:xfrm>
            <a:off x="6465389" y="2502537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Genomic 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4404E2-F726-B64F-8050-CDEA514C9CEE}"/>
              </a:ext>
            </a:extLst>
          </p:cNvPr>
          <p:cNvSpPr txBox="1"/>
          <p:nvPr/>
        </p:nvSpPr>
        <p:spPr>
          <a:xfrm>
            <a:off x="5593798" y="4483771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Consumer Health 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3DB188-7EDB-F846-9BF9-40C64236B250}"/>
              </a:ext>
            </a:extLst>
          </p:cNvPr>
          <p:cNvSpPr txBox="1"/>
          <p:nvPr/>
        </p:nvSpPr>
        <p:spPr>
          <a:xfrm>
            <a:off x="3952402" y="2996326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Reimbursement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F8FD97-3BE9-3E42-904B-2F31860058A6}"/>
              </a:ext>
            </a:extLst>
          </p:cNvPr>
          <p:cNvSpPr txBox="1"/>
          <p:nvPr/>
        </p:nvSpPr>
        <p:spPr>
          <a:xfrm>
            <a:off x="2771323" y="4073584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IoMT</a:t>
            </a:r>
            <a:r>
              <a:rPr lang="en-US" dirty="0"/>
              <a:t> Data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2B75EA2-1F51-C64B-ADF1-FD0D6A7C37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97190" y="1727982"/>
            <a:ext cx="1623609" cy="173719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B5B0DC9-7E7A-FF45-A75C-097818E36033}"/>
              </a:ext>
            </a:extLst>
          </p:cNvPr>
          <p:cNvSpPr txBox="1"/>
          <p:nvPr/>
        </p:nvSpPr>
        <p:spPr>
          <a:xfrm>
            <a:off x="6135050" y="2288400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14451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129 0.01297 C -0.05434 0.09105 -0.0474 0.16945 -0.04931 0.1926 C -0.05139 0.21574 -0.07309 0.15247 -0.07309 0.15247 L -0.07309 0.15247 " pathEditMode="relative" ptsTypes="AAAA">
                                      <p:cBhvr>
                                        <p:cTn id="7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98 0.00031 L 0.07275 -0.23241 L 0.07275 -0.23241 " pathEditMode="relative" ptsTypes="AAA">
                                      <p:cBhvr>
                                        <p:cTn id="7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219 0.01296 C -0.05452 0.04877 -0.06684 0.08426 -0.07188 0.05741 C -0.07708 0.03056 -0.07309 -0.14784 -0.07309 -0.14753 L -0.07309 -0.14784 " pathEditMode="relative" rAng="0" ptsTypes="AAAA">
                                      <p:cBhvr>
                                        <p:cTn id="8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2" y="-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13272 C -0.0191 0.22963 -0.03559 0.32686 -0.06562 0.31266 C -0.09548 0.29846 -0.13889 0.17315 -0.18212 0.04815 " pathEditMode="relative" ptsTypes="AAA">
                                      <p:cBhvr>
                                        <p:cTn id="8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708 0.00617 C -0.09652 0.0679 -0.1158 0.12994 -0.14861 0.08858 C -0.18142 0.04722 -0.2276 -0.09722 -0.27361 -0.24136 " pathEditMode="relative" rAng="0" ptsTypes="AAA">
                                      <p:cBhvr>
                                        <p:cTn id="9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26" y="-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197 0.13179 C -0.07031 0.31636 -0.07864 0.50124 -0.10486 0.50402 C -0.13107 0.5071 -0.17517 0.32778 -0.21909 0.14846 " pathEditMode="relative" rAng="0" ptsTypes="AAA">
                                      <p:cBhvr>
                                        <p:cTn id="9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65" y="1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1BAFC-84B8-1843-96F2-262F7023D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47935"/>
            <a:ext cx="9144000" cy="2304052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latin typeface="Avenir Next" panose="020B0503020202020204" pitchFamily="34" charset="0"/>
              </a:rPr>
              <a:t>Reinforcing Blockchain Basics and separating out the hype</a:t>
            </a:r>
          </a:p>
        </p:txBody>
      </p:sp>
    </p:spTree>
    <p:extLst>
      <p:ext uri="{BB962C8B-B14F-4D97-AF65-F5344CB8AC3E}">
        <p14:creationId xmlns:p14="http://schemas.microsoft.com/office/powerpoint/2010/main" val="4158945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62B75EA2-1F51-C64B-ADF1-FD0D6A7C3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190" y="1727982"/>
            <a:ext cx="1623609" cy="1737195"/>
          </a:xfrm>
          <a:prstGeom prst="rect">
            <a:avLst/>
          </a:prstGeom>
        </p:spPr>
      </p:pic>
      <p:graphicFrame>
        <p:nvGraphicFramePr>
          <p:cNvPr id="25" name="Object 2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1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25" name="Object 2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itle 1">
            <a:extLst>
              <a:ext uri="{FF2B5EF4-FFF2-40B4-BE49-F238E27FC236}">
                <a16:creationId xmlns:a16="http://schemas.microsoft.com/office/drawing/2014/main" id="{DFE9D53D-6B34-0E46-A3CB-1E210A8ED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4353" y="303714"/>
            <a:ext cx="7498667" cy="60325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Digital Health Identity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DACD3-8F42-1044-AF34-AC2E876248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4829" y="1224148"/>
            <a:ext cx="1488704" cy="14887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09D399-DEA5-1744-BCCB-3BE5778DEA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5106" y="3132434"/>
            <a:ext cx="825041" cy="1250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DA380-242A-F14D-A331-0C843001D0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9087" y="3249035"/>
            <a:ext cx="1108917" cy="1340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B424B-37C9-CC44-B179-968BB29E12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40390" y="3260052"/>
            <a:ext cx="1254719" cy="1254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77E8DD-3EBD-6848-9BFD-F029AD6E15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07495" y="3298302"/>
            <a:ext cx="1129999" cy="11299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BEC222-326D-B647-93EA-2A348780C6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73243" y="1968500"/>
            <a:ext cx="771332" cy="9255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26E2037-2062-B249-92FB-24DF6DE0EC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58909" y="1979517"/>
            <a:ext cx="796231" cy="95547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B102AB4-DE29-EC48-8908-7A53498A06C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58262" y="2007056"/>
            <a:ext cx="771331" cy="92559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0368185-09B4-9246-B567-56C1B78F70C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37868" y="2012561"/>
            <a:ext cx="771331" cy="925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703F89-A636-B447-817C-DCA16E96272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3213" b="10767"/>
          <a:stretch/>
        </p:blipFill>
        <p:spPr>
          <a:xfrm>
            <a:off x="1737626" y="2145967"/>
            <a:ext cx="996328" cy="92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2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132 -0.00463 L -0.3408 -0.0046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64 0.05494 L -0.03368 0.24506 " pathEditMode="relative" ptsTypes="AA">
                                      <p:cBhvr>
                                        <p:cTn id="5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04969 L 0.2474 0.28426 " pathEditMode="relative" ptsTypes="AA">
                                      <p:cBhvr>
                                        <p:cTn id="5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03087 L -0.33437 0.28087 " pathEditMode="relative" ptsTypes="AA">
                                      <p:cBhvr>
                                        <p:cTn id="6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72 0.04753 L 0.03594 0.2821 " pathEditMode="relative" ptsTypes="AA">
                                      <p:cBhvr>
                                        <p:cTn id="6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ct 2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29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25" name="Object 24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502" y="1012640"/>
            <a:ext cx="4328551" cy="269721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30" y="2913668"/>
            <a:ext cx="4008180" cy="167497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E09885F-2AF1-C949-9BDC-9DAB371E2B3D}"/>
              </a:ext>
            </a:extLst>
          </p:cNvPr>
          <p:cNvSpPr/>
          <p:nvPr/>
        </p:nvSpPr>
        <p:spPr>
          <a:xfrm>
            <a:off x="4540052" y="3714158"/>
            <a:ext cx="4481962" cy="1192246"/>
          </a:xfrm>
          <a:prstGeom prst="rect">
            <a:avLst/>
          </a:prstGeom>
          <a:solidFill>
            <a:srgbClr val="19B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3E410B-65BA-5042-8AEA-0B23C191893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833746" y="3770962"/>
            <a:ext cx="3082834" cy="10926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Calibri Light" pitchFamily="34" charset="0"/>
              </a:rPr>
              <a:t>Additional meta-data (e.g. e-pedigree) in BC on supply chain attributes could help identify risks of counterfeiting and can also be augmented with other verification technologies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C2A681-1BEE-B64D-B393-7716E53918B6}"/>
              </a:ext>
            </a:extLst>
          </p:cNvPr>
          <p:cNvSpPr/>
          <p:nvPr/>
        </p:nvSpPr>
        <p:spPr>
          <a:xfrm>
            <a:off x="4533999" y="1110183"/>
            <a:ext cx="4485369" cy="813362"/>
          </a:xfrm>
          <a:prstGeom prst="rect">
            <a:avLst/>
          </a:prstGeom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DC1540-BB7A-D344-9618-808623F3DEB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586213" y="1157335"/>
            <a:ext cx="4471324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b="1" dirty="0">
                <a:latin typeface="Calibri Light" pitchFamily="34" charset="0"/>
              </a:rPr>
              <a:t>Healthcare Problem:  </a:t>
            </a:r>
            <a:r>
              <a:rPr lang="en-US" sz="1400" dirty="0">
                <a:latin typeface="Calibri Light" pitchFamily="34" charset="0"/>
              </a:rPr>
              <a:t>The security of the drug supply chain has been compromised by infiltration of fake, falsified and substandard medicines. Complexity and lack of data sharing</a:t>
            </a:r>
            <a:endParaRPr lang="en-US" sz="1050" b="1" dirty="0">
              <a:solidFill>
                <a:schemeClr val="bg1"/>
              </a:solidFill>
              <a:latin typeface="Calibri Light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1D6EFCB-3CE7-D24C-805A-573B2217229A}"/>
              </a:ext>
            </a:extLst>
          </p:cNvPr>
          <p:cNvSpPr/>
          <p:nvPr/>
        </p:nvSpPr>
        <p:spPr>
          <a:xfrm>
            <a:off x="4533999" y="1966884"/>
            <a:ext cx="4485369" cy="813362"/>
          </a:xfrm>
          <a:prstGeom prst="rect">
            <a:avLst/>
          </a:prstGeom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DFD853-61D5-A444-ADEA-03C211CB2B3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586213" y="2012419"/>
            <a:ext cx="4382613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b="1" dirty="0">
                <a:latin typeface="Calibri Light" pitchFamily="34" charset="0"/>
              </a:rPr>
              <a:t>Why </a:t>
            </a:r>
            <a:r>
              <a:rPr lang="en-US" sz="1400" b="1" dirty="0" err="1">
                <a:latin typeface="Calibri Light" pitchFamily="34" charset="0"/>
              </a:rPr>
              <a:t>Blockchain</a:t>
            </a:r>
            <a:r>
              <a:rPr lang="en-US" sz="1400" b="1" dirty="0">
                <a:latin typeface="Calibri Light" pitchFamily="34" charset="0"/>
              </a:rPr>
              <a:t>?:  </a:t>
            </a:r>
            <a:r>
              <a:rPr lang="en-US" sz="1400" dirty="0">
                <a:latin typeface="Calibri Light" pitchFamily="34" charset="0"/>
              </a:rPr>
              <a:t>Enables provenance of supply chain data across multiple partners and better ensures integrity of the supply chain against fake medicine penetration</a:t>
            </a:r>
            <a:endParaRPr lang="en-US" sz="1050" b="1" dirty="0">
              <a:solidFill>
                <a:schemeClr val="bg1"/>
              </a:solidFill>
              <a:latin typeface="Calibri Light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93CA95-5128-B24F-A25D-7C7F57CFBC9A}"/>
              </a:ext>
            </a:extLst>
          </p:cNvPr>
          <p:cNvSpPr/>
          <p:nvPr/>
        </p:nvSpPr>
        <p:spPr>
          <a:xfrm>
            <a:off x="4530592" y="2833099"/>
            <a:ext cx="4485369" cy="813362"/>
          </a:xfrm>
          <a:prstGeom prst="rect">
            <a:avLst/>
          </a:prstGeom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72CA627-CD77-E541-8D9F-3654202F75C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630934" y="2869161"/>
            <a:ext cx="4382613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b="1" dirty="0">
                <a:latin typeface="Calibri Light" pitchFamily="34" charset="0"/>
              </a:rPr>
              <a:t>Design?:  </a:t>
            </a:r>
            <a:r>
              <a:rPr lang="en-US" sz="1400" dirty="0">
                <a:latin typeface="Calibri Light" pitchFamily="34" charset="0"/>
              </a:rPr>
              <a:t>Given industry needs, a permissions-based </a:t>
            </a:r>
            <a:r>
              <a:rPr lang="en-US" sz="1400" dirty="0" err="1">
                <a:latin typeface="Calibri Light" pitchFamily="34" charset="0"/>
              </a:rPr>
              <a:t>blockchain</a:t>
            </a:r>
            <a:r>
              <a:rPr lang="en-US" sz="1400" dirty="0">
                <a:latin typeface="Calibri Light" pitchFamily="34" charset="0"/>
              </a:rPr>
              <a:t> that is private and extends to select trusted partners is being explored by several companies</a:t>
            </a:r>
            <a:endParaRPr lang="en-US" sz="1050" b="1" dirty="0">
              <a:solidFill>
                <a:schemeClr val="bg1"/>
              </a:solidFill>
              <a:latin typeface="Calibri Light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3EB349C-3942-A94F-AC9F-75932534A6A5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2053" y="3861021"/>
            <a:ext cx="906569" cy="906569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EDDB4930-05E8-1349-85C5-0D3E0960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4353" y="303714"/>
            <a:ext cx="6649744" cy="60325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Drug Supply Chain</a:t>
            </a:r>
          </a:p>
        </p:txBody>
      </p:sp>
    </p:spTree>
    <p:extLst>
      <p:ext uri="{BB962C8B-B14F-4D97-AF65-F5344CB8AC3E}">
        <p14:creationId xmlns:p14="http://schemas.microsoft.com/office/powerpoint/2010/main" val="357455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ct 2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7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25" name="Object 2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867" y="2762730"/>
            <a:ext cx="857956" cy="8579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024" y="1596682"/>
            <a:ext cx="1031642" cy="10316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2179" y="1596682"/>
            <a:ext cx="1031642" cy="103164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966340" y="2112503"/>
            <a:ext cx="80499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4209" y="3661422"/>
            <a:ext cx="1507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Manufacturer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910" y="1873999"/>
            <a:ext cx="474025" cy="47402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679752" y="3782633"/>
            <a:ext cx="127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Primary</a:t>
            </a:r>
            <a:br>
              <a:rPr lang="en-US" b="1" dirty="0"/>
            </a:br>
            <a:r>
              <a:rPr lang="en-US" b="1" dirty="0"/>
              <a:t>Wholesaler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9955" y="2921081"/>
            <a:ext cx="1031461" cy="717188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3771416" y="1344796"/>
            <a:ext cx="673392" cy="4397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758085" y="2435036"/>
            <a:ext cx="686723" cy="32769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2827" y="707560"/>
            <a:ext cx="1031642" cy="103164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425028" y="3887472"/>
            <a:ext cx="127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Secondary</a:t>
            </a:r>
            <a:br>
              <a:rPr lang="en-US" b="1" dirty="0"/>
            </a:br>
            <a:r>
              <a:rPr lang="en-US" b="1" dirty="0"/>
              <a:t>Wholesaler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1463" y="1470072"/>
            <a:ext cx="1139036" cy="1139036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5632488" y="1344796"/>
            <a:ext cx="889687" cy="436485"/>
          </a:xfrm>
          <a:prstGeom prst="line">
            <a:avLst/>
          </a:prstGeom>
          <a:ln>
            <a:solidFill>
              <a:schemeClr val="tx1"/>
            </a:solidFill>
            <a:tailEnd type="stealt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807" y="2111011"/>
            <a:ext cx="784310" cy="78431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1974" y="1376655"/>
            <a:ext cx="509954" cy="509954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4645190" y="1821130"/>
            <a:ext cx="1603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Validated </a:t>
            </a:r>
            <a:r>
              <a:rPr lang="en-US" sz="1200" b="1">
                <a:solidFill>
                  <a:schemeClr val="accent3">
                    <a:lumMod val="50000"/>
                  </a:schemeClr>
                </a:solidFill>
              </a:rPr>
              <a:t>as “</a:t>
            </a:r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honest” part of chain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9224" y="2383551"/>
            <a:ext cx="1032531" cy="103253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4714" y="2956013"/>
            <a:ext cx="471390" cy="47139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4688648" y="3416082"/>
            <a:ext cx="160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Rejected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236270" y="3423992"/>
            <a:ext cx="2583067" cy="110613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>
            <p:custDataLst>
              <p:tags r:id="rId3"/>
            </p:custDataLst>
          </p:nvPr>
        </p:nvSpPr>
        <p:spPr>
          <a:xfrm>
            <a:off x="6282180" y="3383177"/>
            <a:ext cx="2636110" cy="116955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b="1" dirty="0">
                <a:latin typeface="Calibri Light" pitchFamily="34" charset="0"/>
              </a:rPr>
              <a:t>Private:  </a:t>
            </a:r>
            <a:r>
              <a:rPr lang="en-US" sz="1400" dirty="0">
                <a:latin typeface="Calibri Light" pitchFamily="34" charset="0"/>
              </a:rPr>
              <a:t>Not open to public (consumers) or regulators, focused on manufacturer’s supplier networks.  Compliance based on smart contracts</a:t>
            </a:r>
            <a:endParaRPr lang="en-US" sz="1050" dirty="0">
              <a:solidFill>
                <a:schemeClr val="bg1"/>
              </a:solidFill>
              <a:latin typeface="Calibri Light" pitchFamily="34" charset="0"/>
            </a:endParaRPr>
          </a:p>
        </p:txBody>
      </p:sp>
      <p:cxnSp>
        <p:nvCxnSpPr>
          <p:cNvPr id="90" name="Curved Connector 89"/>
          <p:cNvCxnSpPr>
            <a:stCxn id="22" idx="0"/>
            <a:endCxn id="32" idx="1"/>
          </p:cNvCxnSpPr>
          <p:nvPr/>
        </p:nvCxnSpPr>
        <p:spPr>
          <a:xfrm rot="5400000" flipH="1" flipV="1">
            <a:off x="3127566" y="478738"/>
            <a:ext cx="650618" cy="2139904"/>
          </a:xfrm>
          <a:prstGeom prst="curvedConnector2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22" idx="0"/>
            <a:endCxn id="15" idx="0"/>
          </p:cNvCxnSpPr>
          <p:nvPr/>
        </p:nvCxnSpPr>
        <p:spPr>
          <a:xfrm rot="5400000" flipH="1" flipV="1">
            <a:off x="2731803" y="1247803"/>
            <a:ext cx="277317" cy="975077"/>
          </a:xfrm>
          <a:prstGeom prst="curvedConnector3">
            <a:avLst>
              <a:gd name="adj1" fmla="val 182433"/>
            </a:avLst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062699" y="842309"/>
            <a:ext cx="1603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Contract compliance based on identity</a:t>
            </a:r>
          </a:p>
        </p:txBody>
      </p:sp>
    </p:spTree>
    <p:extLst>
      <p:ext uri="{BB962C8B-B14F-4D97-AF65-F5344CB8AC3E}">
        <p14:creationId xmlns:p14="http://schemas.microsoft.com/office/powerpoint/2010/main" val="110850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/>
      <p:bldP spid="38" grpId="0"/>
      <p:bldP spid="70" grpId="0"/>
      <p:bldP spid="74" grpId="0"/>
      <p:bldP spid="78" grpId="0" animBg="1"/>
      <p:bldP spid="79" grpId="0"/>
      <p:bldP spid="9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ct 2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5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25" name="Object 2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307" y="3137952"/>
            <a:ext cx="857956" cy="8579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84" y="2030439"/>
            <a:ext cx="889122" cy="8891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6641" y="2018563"/>
            <a:ext cx="932901" cy="93290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057780" y="2487725"/>
            <a:ext cx="80499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45649" y="4036644"/>
            <a:ext cx="1507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Manufacturer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7350" y="2249221"/>
            <a:ext cx="474025" cy="47402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771192" y="4157855"/>
            <a:ext cx="127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Primary</a:t>
            </a:r>
            <a:br>
              <a:rPr lang="en-US" b="1" dirty="0"/>
            </a:br>
            <a:r>
              <a:rPr lang="en-US" b="1" dirty="0"/>
              <a:t>Wholesaler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395" y="3296303"/>
            <a:ext cx="1031461" cy="717188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3862856" y="1720018"/>
            <a:ext cx="673392" cy="4397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849525" y="2810258"/>
            <a:ext cx="668061" cy="32769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9750" y="1188182"/>
            <a:ext cx="920026" cy="92002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516468" y="4262694"/>
            <a:ext cx="127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Secondary</a:t>
            </a:r>
            <a:br>
              <a:rPr lang="en-US" b="1" dirty="0"/>
            </a:br>
            <a:r>
              <a:rPr lang="en-US" b="1" dirty="0"/>
              <a:t>Wholesaler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2903" y="1845294"/>
            <a:ext cx="1139036" cy="1139036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5723928" y="1720018"/>
            <a:ext cx="889687" cy="436485"/>
          </a:xfrm>
          <a:prstGeom prst="line">
            <a:avLst/>
          </a:prstGeom>
          <a:ln>
            <a:solidFill>
              <a:schemeClr val="tx1"/>
            </a:solidFill>
            <a:tailEnd type="stealt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247" y="2486233"/>
            <a:ext cx="784310" cy="78431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3414" y="1751877"/>
            <a:ext cx="509954" cy="509954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4736630" y="2196352"/>
            <a:ext cx="1603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Validated </a:t>
            </a:r>
            <a:r>
              <a:rPr lang="en-US" sz="1200" b="1">
                <a:solidFill>
                  <a:schemeClr val="accent3">
                    <a:lumMod val="50000"/>
                  </a:schemeClr>
                </a:solidFill>
              </a:rPr>
              <a:t>as “</a:t>
            </a:r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honest” part of chain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34" y="2763502"/>
            <a:ext cx="938896" cy="93889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3870" y="3313311"/>
            <a:ext cx="471390" cy="47139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4709169" y="3782759"/>
            <a:ext cx="160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Rejected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372801" y="3709629"/>
            <a:ext cx="2583067" cy="110613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>
            <p:custDataLst>
              <p:tags r:id="rId3"/>
            </p:custDataLst>
          </p:nvPr>
        </p:nvSpPr>
        <p:spPr>
          <a:xfrm>
            <a:off x="6418711" y="3668814"/>
            <a:ext cx="2636110" cy="116955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b="1" dirty="0">
                <a:latin typeface="Calibri Light" pitchFamily="34" charset="0"/>
              </a:rPr>
              <a:t>Private and Regulator (Consortium):  </a:t>
            </a:r>
            <a:r>
              <a:rPr lang="en-US" sz="1400" dirty="0">
                <a:latin typeface="Calibri Light" pitchFamily="34" charset="0"/>
              </a:rPr>
              <a:t>Not open to public (consumers) but limited visibility to regulators to monitor compliance of smart contracts.</a:t>
            </a:r>
            <a:endParaRPr lang="en-US" sz="1050" dirty="0">
              <a:solidFill>
                <a:schemeClr val="bg1"/>
              </a:solidFill>
              <a:latin typeface="Calibri Light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736630" y="414132"/>
            <a:ext cx="2927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Contract compliance based on regulatory controls such as licensure (as required by DSCSA) and other standards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6174" y="459588"/>
            <a:ext cx="2150456" cy="569657"/>
          </a:xfrm>
          <a:prstGeom prst="rect">
            <a:avLst/>
          </a:prstGeom>
        </p:spPr>
      </p:pic>
      <p:cxnSp>
        <p:nvCxnSpPr>
          <p:cNvPr id="11" name="Elbow Connector 10"/>
          <p:cNvCxnSpPr/>
          <p:nvPr/>
        </p:nvCxnSpPr>
        <p:spPr>
          <a:xfrm rot="5400000" flipH="1" flipV="1">
            <a:off x="2147823" y="1343199"/>
            <a:ext cx="1219976" cy="59206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314305" y="1029245"/>
            <a:ext cx="422325" cy="32573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15" idx="0"/>
          </p:cNvCxnSpPr>
          <p:nvPr/>
        </p:nvCxnSpPr>
        <p:spPr>
          <a:xfrm flipH="1">
            <a:off x="3373092" y="1024731"/>
            <a:ext cx="241713" cy="99383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98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/>
      <p:bldP spid="9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ct 2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3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25" name="Object 2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307" y="3137952"/>
            <a:ext cx="857956" cy="8579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84" y="2030439"/>
            <a:ext cx="889122" cy="8891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6641" y="2018563"/>
            <a:ext cx="932901" cy="93290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057780" y="2487725"/>
            <a:ext cx="80499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45649" y="4036644"/>
            <a:ext cx="1507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Manufacturer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5659" y="1875452"/>
            <a:ext cx="1461595" cy="146159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7350" y="2249221"/>
            <a:ext cx="474025" cy="47402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771192" y="4157855"/>
            <a:ext cx="127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Primary</a:t>
            </a:r>
            <a:br>
              <a:rPr lang="en-US" b="1" dirty="0"/>
            </a:br>
            <a:r>
              <a:rPr lang="en-US" b="1" dirty="0"/>
              <a:t>Wholesaler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395" y="3296303"/>
            <a:ext cx="1031461" cy="717188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3862856" y="1720018"/>
            <a:ext cx="673392" cy="4397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849525" y="2810258"/>
            <a:ext cx="668061" cy="32769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9750" y="1188182"/>
            <a:ext cx="920026" cy="92002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516468" y="4262694"/>
            <a:ext cx="127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Secondary</a:t>
            </a:r>
            <a:br>
              <a:rPr lang="en-US" b="1" dirty="0"/>
            </a:br>
            <a:r>
              <a:rPr lang="en-US" b="1" dirty="0"/>
              <a:t>Wholesaler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0829" y="1585266"/>
            <a:ext cx="811119" cy="811119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5542661" y="2970825"/>
            <a:ext cx="783809" cy="279045"/>
          </a:xfrm>
          <a:prstGeom prst="line">
            <a:avLst/>
          </a:prstGeom>
          <a:ln>
            <a:solidFill>
              <a:schemeClr val="tx1"/>
            </a:solidFill>
            <a:tailEnd type="stealt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354" y="2605071"/>
            <a:ext cx="784310" cy="78431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3414" y="1751877"/>
            <a:ext cx="509954" cy="509954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4736630" y="2196352"/>
            <a:ext cx="1603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Validated </a:t>
            </a:r>
            <a:r>
              <a:rPr lang="en-US" sz="1200" b="1">
                <a:solidFill>
                  <a:schemeClr val="accent3">
                    <a:lumMod val="50000"/>
                  </a:schemeClr>
                </a:solidFill>
              </a:rPr>
              <a:t>as “</a:t>
            </a:r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honest” part of chain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34" y="2763502"/>
            <a:ext cx="938896" cy="93889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3870" y="3313311"/>
            <a:ext cx="471390" cy="47139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4709169" y="3782759"/>
            <a:ext cx="160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Rejected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372801" y="3709629"/>
            <a:ext cx="2583067" cy="110613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>
            <p:custDataLst>
              <p:tags r:id="rId3"/>
            </p:custDataLst>
          </p:nvPr>
        </p:nvSpPr>
        <p:spPr>
          <a:xfrm>
            <a:off x="6418711" y="3776536"/>
            <a:ext cx="2636110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b="1" dirty="0">
                <a:latin typeface="Calibri Light" pitchFamily="34" charset="0"/>
              </a:rPr>
              <a:t>Hybrid/Public Blockchain:  </a:t>
            </a:r>
            <a:r>
              <a:rPr lang="en-US" sz="1400" dirty="0">
                <a:latin typeface="Calibri Light" pitchFamily="34" charset="0"/>
              </a:rPr>
              <a:t>Added transparency to consumer level.  Consumers can self-verify provenance and e-pedigree</a:t>
            </a:r>
            <a:endParaRPr lang="en-US" sz="1050" dirty="0">
              <a:solidFill>
                <a:schemeClr val="bg1"/>
              </a:solidFill>
              <a:latin typeface="Calibri Light" pitchFamily="34" charset="0"/>
            </a:endParaRP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3337" y="1837687"/>
            <a:ext cx="541041" cy="541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6174" y="459588"/>
            <a:ext cx="2150456" cy="569657"/>
          </a:xfrm>
          <a:prstGeom prst="rect">
            <a:avLst/>
          </a:prstGeom>
        </p:spPr>
      </p:pic>
      <p:cxnSp>
        <p:nvCxnSpPr>
          <p:cNvPr id="11" name="Elbow Connector 10"/>
          <p:cNvCxnSpPr/>
          <p:nvPr/>
        </p:nvCxnSpPr>
        <p:spPr>
          <a:xfrm rot="5400000" flipH="1" flipV="1">
            <a:off x="2147823" y="1343199"/>
            <a:ext cx="1219976" cy="59206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576215" y="1653634"/>
            <a:ext cx="1571053" cy="26781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69" idx="3"/>
          </p:cNvCxnSpPr>
          <p:nvPr/>
        </p:nvCxnSpPr>
        <p:spPr>
          <a:xfrm>
            <a:off x="5793368" y="2006854"/>
            <a:ext cx="812859" cy="65004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9102" y="2620761"/>
            <a:ext cx="768620" cy="768620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5560875" y="1791086"/>
            <a:ext cx="2269714" cy="101917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03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8" grpId="0" animBg="1"/>
      <p:bldP spid="7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ct 2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1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25" name="Object 24" hidden="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4"/>
          <p:cNvSpPr>
            <a:spLocks noChangeArrowheads="1"/>
          </p:cNvSpPr>
          <p:nvPr/>
        </p:nvSpPr>
        <p:spPr bwMode="gray">
          <a:xfrm>
            <a:off x="261168" y="738301"/>
            <a:ext cx="5357709" cy="269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601266"/>
            <a:r>
              <a:rPr lang="en-US" dirty="0">
                <a:solidFill>
                  <a:srgbClr val="171717"/>
                </a:solidFill>
              </a:rPr>
              <a:t>Key strengths of BC as a unifying solution </a:t>
            </a:r>
          </a:p>
        </p:txBody>
      </p:sp>
      <p:sp>
        <p:nvSpPr>
          <p:cNvPr id="13" name="Rectangle 5"/>
          <p:cNvSpPr txBox="1">
            <a:spLocks noChangeArrowheads="1"/>
          </p:cNvSpPr>
          <p:nvPr/>
        </p:nvSpPr>
        <p:spPr bwMode="gray">
          <a:xfrm>
            <a:off x="265613" y="269102"/>
            <a:ext cx="6768797" cy="4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defTabSz="685800" eaLnBrk="0" hangingPunct="0">
              <a:lnSpc>
                <a:spcPct val="95000"/>
              </a:lnSpc>
            </a:pPr>
            <a:r>
              <a:rPr lang="en-US" sz="2800" b="1" dirty="0">
                <a:solidFill>
                  <a:srgbClr val="171717"/>
                </a:solidFill>
              </a:rPr>
              <a:t>Benefits of Pharma [Block]chain?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5615" y="1141924"/>
            <a:ext cx="8562361" cy="1732740"/>
          </a:xfrm>
          <a:prstGeom prst="rect">
            <a:avLst/>
          </a:prstGeom>
          <a:solidFill>
            <a:srgbClr val="F278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09940" y="2382723"/>
            <a:ext cx="1511066" cy="25391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chemeClr val="bg1"/>
                </a:solidFill>
                <a:latin typeface="Calibri Light" panose="020F0302020204030204" pitchFamily="34" charset="0"/>
              </a:rPr>
              <a:t>SECURITY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675395" y="2382403"/>
            <a:ext cx="1511066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chemeClr val="bg1"/>
                </a:solidFill>
                <a:latin typeface="Calibri Light" panose="020F0302020204030204" pitchFamily="34" charset="0"/>
              </a:rPr>
              <a:t>INTEROPERABILITY AND ANALYSIS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91500" y="2382723"/>
            <a:ext cx="1511066" cy="25391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chemeClr val="bg1"/>
                </a:solidFill>
                <a:latin typeface="Calibri Light" panose="020F0302020204030204" pitchFamily="34" charset="0"/>
              </a:rPr>
              <a:t>GLOBAL SOLUTION?</a:t>
            </a:r>
          </a:p>
        </p:txBody>
      </p:sp>
      <p:sp>
        <p:nvSpPr>
          <p:cNvPr id="23" name="Rectangle 22"/>
          <p:cNvSpPr/>
          <p:nvPr>
            <p:custDataLst>
              <p:tags r:id="rId3"/>
            </p:custDataLst>
          </p:nvPr>
        </p:nvSpPr>
        <p:spPr>
          <a:xfrm>
            <a:off x="1926082" y="3070303"/>
            <a:ext cx="1599713" cy="144655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100" dirty="0">
                <a:solidFill>
                  <a:schemeClr val="tx2">
                    <a:lumMod val="10000"/>
                  </a:schemeClr>
                </a:solidFill>
                <a:latin typeface="Calibri Light" pitchFamily="34" charset="0"/>
              </a:rPr>
              <a:t>Would enable a “shared” ledger of transparent, verified and secure public and private track and trace data from manufacturer </a:t>
            </a:r>
            <a:r>
              <a:rPr lang="en-US" sz="1100" dirty="0">
                <a:solidFill>
                  <a:schemeClr val="tx2">
                    <a:lumMod val="10000"/>
                  </a:schemeClr>
                </a:solidFill>
                <a:latin typeface="Calibri Light" pitchFamily="34" charset="0"/>
                <a:sym typeface="Wingdings"/>
              </a:rPr>
              <a:t> distributor  point of dispensing  patient</a:t>
            </a:r>
            <a:endParaRPr lang="en-US" sz="1100" dirty="0">
              <a:solidFill>
                <a:schemeClr val="tx2">
                  <a:lumMod val="1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24" name="Rectangle 23"/>
          <p:cNvSpPr/>
          <p:nvPr>
            <p:custDataLst>
              <p:tags r:id="rId4"/>
            </p:custDataLst>
          </p:nvPr>
        </p:nvSpPr>
        <p:spPr>
          <a:xfrm>
            <a:off x="3536053" y="3070303"/>
            <a:ext cx="1650408" cy="144655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100" dirty="0">
                <a:solidFill>
                  <a:schemeClr val="tx2">
                    <a:lumMod val="10000"/>
                  </a:schemeClr>
                </a:solidFill>
                <a:latin typeface="Calibri Light" pitchFamily="34" charset="0"/>
              </a:rPr>
              <a:t>Could create publicly accessible data using open standards and allow for analysis in order to detect counterfeit drug infiltration, post alerts, and facilitate removal/recall  </a:t>
            </a:r>
          </a:p>
        </p:txBody>
      </p:sp>
      <p:sp>
        <p:nvSpPr>
          <p:cNvPr id="26" name="Rectangle 25"/>
          <p:cNvSpPr/>
          <p:nvPr>
            <p:custDataLst>
              <p:tags r:id="rId5"/>
            </p:custDataLst>
          </p:nvPr>
        </p:nvSpPr>
        <p:spPr>
          <a:xfrm>
            <a:off x="5334998" y="3064163"/>
            <a:ext cx="1611274" cy="127727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100" dirty="0">
                <a:solidFill>
                  <a:schemeClr val="tx2">
                    <a:lumMod val="10000"/>
                  </a:schemeClr>
                </a:solidFill>
                <a:latin typeface="Calibri Light" pitchFamily="34" charset="0"/>
              </a:rPr>
              <a:t>Could lead to standardization and regulatory harmonization across multiple </a:t>
            </a:r>
            <a:r>
              <a:rPr lang="en-US" sz="1100">
                <a:solidFill>
                  <a:schemeClr val="tx2">
                    <a:lumMod val="10000"/>
                  </a:schemeClr>
                </a:solidFill>
                <a:latin typeface="Calibri Light" pitchFamily="34" charset="0"/>
              </a:rPr>
              <a:t>countries/regulators via </a:t>
            </a:r>
            <a:r>
              <a:rPr lang="en-US" sz="1100" dirty="0">
                <a:solidFill>
                  <a:schemeClr val="tx2">
                    <a:lumMod val="10000"/>
                  </a:schemeClr>
                </a:solidFill>
                <a:latin typeface="Calibri Light" pitchFamily="34" charset="0"/>
              </a:rPr>
              <a:t>shared international data exchange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034410" y="2371869"/>
            <a:ext cx="1511066" cy="25391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chemeClr val="bg1"/>
                </a:solidFill>
                <a:latin typeface="Calibri Light" panose="020F0302020204030204" pitchFamily="34" charset="0"/>
              </a:rPr>
              <a:t>POLICY RATIONALE</a:t>
            </a:r>
          </a:p>
        </p:txBody>
      </p:sp>
      <p:sp>
        <p:nvSpPr>
          <p:cNvPr id="31" name="Rectangle 30"/>
          <p:cNvSpPr/>
          <p:nvPr>
            <p:custDataLst>
              <p:tags r:id="rId6"/>
            </p:custDataLst>
          </p:nvPr>
        </p:nvSpPr>
        <p:spPr>
          <a:xfrm>
            <a:off x="6966787" y="3064164"/>
            <a:ext cx="1599713" cy="127727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100" dirty="0">
                <a:solidFill>
                  <a:schemeClr val="tx2">
                    <a:lumMod val="10000"/>
                  </a:schemeClr>
                </a:solidFill>
                <a:latin typeface="Calibri Light" pitchFamily="34" charset="0"/>
              </a:rPr>
              <a:t>Policy instrument to support </a:t>
            </a:r>
            <a:r>
              <a:rPr lang="en-US" sz="1100" dirty="0" err="1">
                <a:solidFill>
                  <a:schemeClr val="tx2">
                    <a:lumMod val="10000"/>
                  </a:schemeClr>
                </a:solidFill>
                <a:latin typeface="Calibri Light" pitchFamily="34" charset="0"/>
              </a:rPr>
              <a:t>blockchain</a:t>
            </a:r>
            <a:r>
              <a:rPr lang="en-US" sz="1100" dirty="0">
                <a:solidFill>
                  <a:schemeClr val="tx2">
                    <a:lumMod val="10000"/>
                  </a:schemeClr>
                </a:solidFill>
                <a:latin typeface="Calibri Light" pitchFamily="34" charset="0"/>
              </a:rPr>
              <a:t> solutions as a already required under the DSCSA (added value and risk mitigation of technology)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863" y="1366899"/>
            <a:ext cx="898937" cy="89893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4167" y="1452611"/>
            <a:ext cx="792937" cy="7929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8498" y="1893493"/>
            <a:ext cx="506962" cy="4749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11" y="1412060"/>
            <a:ext cx="915652" cy="915652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349815" y="2384150"/>
            <a:ext cx="1511066" cy="25391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chemeClr val="bg1"/>
                </a:solidFill>
                <a:latin typeface="Calibri Light" panose="020F0302020204030204" pitchFamily="34" charset="0"/>
              </a:rPr>
              <a:t>INTEGRATION</a:t>
            </a:r>
          </a:p>
        </p:txBody>
      </p:sp>
      <p:sp>
        <p:nvSpPr>
          <p:cNvPr id="37" name="Rectangle 36"/>
          <p:cNvSpPr/>
          <p:nvPr>
            <p:custDataLst>
              <p:tags r:id="rId7"/>
            </p:custDataLst>
          </p:nvPr>
        </p:nvSpPr>
        <p:spPr>
          <a:xfrm>
            <a:off x="261168" y="3089302"/>
            <a:ext cx="1599713" cy="144655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100" dirty="0">
                <a:solidFill>
                  <a:schemeClr val="tx2">
                    <a:lumMod val="10000"/>
                  </a:schemeClr>
                </a:solidFill>
                <a:latin typeface="Calibri Light" pitchFamily="34" charset="0"/>
              </a:rPr>
              <a:t>Can be integrated into other anti-counterfeiting solutions and IoT: lab tests, holograms, QRC, RFID, e-pedigree solutions, NFC, scanning devices, mobile phones, smart contracts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1682" y="1416247"/>
            <a:ext cx="925892" cy="9258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8856" y="1464553"/>
            <a:ext cx="559827" cy="500407"/>
          </a:xfrm>
          <a:prstGeom prst="rect">
            <a:avLst/>
          </a:prstGeom>
        </p:spPr>
      </p:pic>
      <p:sp>
        <p:nvSpPr>
          <p:cNvPr id="27" name="Donut 26">
            <a:extLst>
              <a:ext uri="{FF2B5EF4-FFF2-40B4-BE49-F238E27FC236}">
                <a16:creationId xmlns:a16="http://schemas.microsoft.com/office/drawing/2014/main" id="{3631640D-E851-8E46-A99E-CA03474DDC5C}"/>
              </a:ext>
            </a:extLst>
          </p:cNvPr>
          <p:cNvSpPr/>
          <p:nvPr/>
        </p:nvSpPr>
        <p:spPr>
          <a:xfrm>
            <a:off x="6976021" y="2786952"/>
            <a:ext cx="1627844" cy="1735024"/>
          </a:xfrm>
          <a:prstGeom prst="donut">
            <a:avLst>
              <a:gd name="adj" fmla="val 3484"/>
            </a:avLst>
          </a:prstGeom>
          <a:solidFill>
            <a:srgbClr val="F507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29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9" name="Object 18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TextBox 76"/>
          <p:cNvSpPr txBox="1"/>
          <p:nvPr/>
        </p:nvSpPr>
        <p:spPr>
          <a:xfrm>
            <a:off x="292360" y="220861"/>
            <a:ext cx="8559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000" b="1" dirty="0"/>
              <a:t>BLOCKCHAIN AND DSCSA COMPATABILITY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2963340" y="666944"/>
            <a:ext cx="3302000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11410" y="4798051"/>
            <a:ext cx="332185" cy="1870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fld id="{EA72F2ED-C0F1-A14B-BA46-C5847C658EB2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24721" y="937470"/>
          <a:ext cx="8626919" cy="3113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6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9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06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54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charset="0"/>
                          <a:ea typeface="Arial" charset="0"/>
                          <a:cs typeface="Arial" charset="0"/>
                        </a:rPr>
                        <a:t>Key Requirements</a:t>
                      </a: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charset="0"/>
                          <a:ea typeface="Arial" charset="0"/>
                          <a:cs typeface="Arial" charset="0"/>
                        </a:rPr>
                        <a:t>Applicability</a:t>
                      </a: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charset="0"/>
                          <a:ea typeface="Arial" charset="0"/>
                          <a:cs typeface="Arial" charset="0"/>
                        </a:rPr>
                        <a:t>Compatible?</a:t>
                      </a: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149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rial" charset="0"/>
                          <a:ea typeface="Arial" charset="0"/>
                          <a:cs typeface="Arial" charset="0"/>
                        </a:rPr>
                        <a:t>Product identification</a:t>
                      </a: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Unique product identifier can be required</a:t>
                      </a:r>
                      <a:r>
                        <a:rPr lang="en-US" sz="12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contributed information validated as a side chain</a:t>
                      </a:r>
                      <a:endParaRPr lang="en-US" sz="1200" b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endParaRPr lang="en-US" sz="1600" b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149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rial" charset="0"/>
                          <a:ea typeface="Arial" charset="0"/>
                          <a:cs typeface="Arial" charset="0"/>
                        </a:rPr>
                        <a:t>Product tracing</a:t>
                      </a: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Allows</a:t>
                      </a:r>
                      <a:r>
                        <a:rPr lang="en-US" sz="12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manufacturers, distributors and dispensers to provide tracing information in shared ledger</a:t>
                      </a:r>
                      <a:endParaRPr lang="en-US" sz="1200" b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endParaRPr lang="en-US" sz="1600" b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149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rial" charset="0"/>
                          <a:ea typeface="Arial" charset="0"/>
                          <a:cs typeface="Arial" charset="0"/>
                        </a:rPr>
                        <a:t>Product verification</a:t>
                      </a: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Creates system and open solution to verify product identifier and other contributed</a:t>
                      </a:r>
                      <a:r>
                        <a:rPr lang="en-US" sz="12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information</a:t>
                      </a:r>
                      <a:endParaRPr lang="en-US" sz="1200" b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endParaRPr lang="en-US" sz="1600" b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149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rial" charset="0"/>
                          <a:ea typeface="Arial" charset="0"/>
                          <a:cs typeface="Arial" charset="0"/>
                        </a:rPr>
                        <a:t>Detection and response</a:t>
                      </a: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Allows</a:t>
                      </a:r>
                      <a:r>
                        <a:rPr lang="en-US" sz="12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public and private actors to report and detect drugs suspected as counterfeit, unapproved, or dangerous</a:t>
                      </a:r>
                      <a:endParaRPr lang="en-US" sz="1200" b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endParaRPr lang="en-US" sz="1600" b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149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rial" charset="0"/>
                          <a:ea typeface="Arial" charset="0"/>
                          <a:cs typeface="Arial" charset="0"/>
                        </a:rPr>
                        <a:t>Notification</a:t>
                      </a: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Arial" charset="0"/>
                          <a:ea typeface="Arial" charset="0"/>
                          <a:cs typeface="Arial" charset="0"/>
                        </a:rPr>
                        <a:t>Creates shared</a:t>
                      </a:r>
                      <a:r>
                        <a:rPr lang="en-US" sz="1200" b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system to notify FDA and other stakeholders if an illegitimate drug is found</a:t>
                      </a:r>
                      <a:endParaRPr lang="en-US" sz="1200" b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endParaRPr lang="en-US" sz="1600" b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149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rial" charset="0"/>
                          <a:ea typeface="Arial" charset="0"/>
                          <a:cs typeface="Arial" charset="0"/>
                        </a:rPr>
                        <a:t>Information requirement</a:t>
                      </a: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Arial" charset="0"/>
                          <a:ea typeface="Arial" charset="0"/>
                          <a:cs typeface="Arial" charset="0"/>
                        </a:rPr>
                        <a:t>Can create shared ledger of product</a:t>
                      </a:r>
                      <a:r>
                        <a:rPr lang="en-US" sz="1200" b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and transaction information including verification of licensure information</a:t>
                      </a:r>
                      <a:endParaRPr lang="en-US" sz="1200" b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endParaRPr lang="en-US" sz="1600" b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" name="Rounded Rectangle 55"/>
          <p:cNvSpPr/>
          <p:nvPr/>
        </p:nvSpPr>
        <p:spPr>
          <a:xfrm rot="2633341">
            <a:off x="8016799" y="1299661"/>
            <a:ext cx="207588" cy="313160"/>
          </a:xfrm>
          <a:custGeom>
            <a:avLst/>
            <a:gdLst/>
            <a:ahLst/>
            <a:cxnLst/>
            <a:rect l="l" t="t" r="r" b="b"/>
            <a:pathLst>
              <a:path w="759702" h="1294053">
                <a:moveTo>
                  <a:pt x="443142" y="15934"/>
                </a:moveTo>
                <a:cubicBezTo>
                  <a:pt x="452987" y="6089"/>
                  <a:pt x="466588" y="0"/>
                  <a:pt x="481611" y="0"/>
                </a:cubicBezTo>
                <a:lnTo>
                  <a:pt x="699215" y="0"/>
                </a:lnTo>
                <a:cubicBezTo>
                  <a:pt x="729261" y="0"/>
                  <a:pt x="753618" y="24357"/>
                  <a:pt x="753618" y="54403"/>
                </a:cubicBezTo>
                <a:lnTo>
                  <a:pt x="753618" y="1001974"/>
                </a:lnTo>
                <a:cubicBezTo>
                  <a:pt x="754099" y="1002736"/>
                  <a:pt x="754137" y="1003532"/>
                  <a:pt x="754157" y="1004333"/>
                </a:cubicBezTo>
                <a:lnTo>
                  <a:pt x="759685" y="1221867"/>
                </a:lnTo>
                <a:cubicBezTo>
                  <a:pt x="759987" y="1233747"/>
                  <a:pt x="756458" y="1244833"/>
                  <a:pt x="749414" y="1253391"/>
                </a:cubicBezTo>
                <a:cubicBezTo>
                  <a:pt x="748782" y="1255097"/>
                  <a:pt x="748003" y="1256733"/>
                  <a:pt x="746493" y="1257970"/>
                </a:cubicBezTo>
                <a:cubicBezTo>
                  <a:pt x="746150" y="1259198"/>
                  <a:pt x="745375" y="1260060"/>
                  <a:pt x="744541" y="1260865"/>
                </a:cubicBezTo>
                <a:cubicBezTo>
                  <a:pt x="735754" y="1276749"/>
                  <a:pt x="718678" y="1286970"/>
                  <a:pt x="699215" y="1286970"/>
                </a:cubicBezTo>
                <a:lnTo>
                  <a:pt x="481611" y="1286970"/>
                </a:lnTo>
                <a:lnTo>
                  <a:pt x="465705" y="1283759"/>
                </a:lnTo>
                <a:lnTo>
                  <a:pt x="61314" y="1294036"/>
                </a:lnTo>
                <a:cubicBezTo>
                  <a:pt x="31277" y="1294800"/>
                  <a:pt x="6309" y="1271069"/>
                  <a:pt x="5546" y="1241033"/>
                </a:cubicBezTo>
                <a:lnTo>
                  <a:pt x="17" y="1023499"/>
                </a:lnTo>
                <a:cubicBezTo>
                  <a:pt x="-746" y="993463"/>
                  <a:pt x="22984" y="968495"/>
                  <a:pt x="53021" y="967732"/>
                </a:cubicBezTo>
                <a:lnTo>
                  <a:pt x="427208" y="958222"/>
                </a:lnTo>
                <a:lnTo>
                  <a:pt x="427208" y="54403"/>
                </a:lnTo>
                <a:cubicBezTo>
                  <a:pt x="427208" y="39380"/>
                  <a:pt x="433297" y="25779"/>
                  <a:pt x="443142" y="15934"/>
                </a:cubicBezTo>
                <a:close/>
              </a:path>
            </a:pathLst>
          </a:custGeom>
          <a:solidFill>
            <a:srgbClr val="507B0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26" name="Rounded Rectangle 55"/>
          <p:cNvSpPr/>
          <p:nvPr/>
        </p:nvSpPr>
        <p:spPr>
          <a:xfrm rot="2633341">
            <a:off x="8016799" y="1749862"/>
            <a:ext cx="207588" cy="313160"/>
          </a:xfrm>
          <a:custGeom>
            <a:avLst/>
            <a:gdLst/>
            <a:ahLst/>
            <a:cxnLst/>
            <a:rect l="l" t="t" r="r" b="b"/>
            <a:pathLst>
              <a:path w="759702" h="1294053">
                <a:moveTo>
                  <a:pt x="443142" y="15934"/>
                </a:moveTo>
                <a:cubicBezTo>
                  <a:pt x="452987" y="6089"/>
                  <a:pt x="466588" y="0"/>
                  <a:pt x="481611" y="0"/>
                </a:cubicBezTo>
                <a:lnTo>
                  <a:pt x="699215" y="0"/>
                </a:lnTo>
                <a:cubicBezTo>
                  <a:pt x="729261" y="0"/>
                  <a:pt x="753618" y="24357"/>
                  <a:pt x="753618" y="54403"/>
                </a:cubicBezTo>
                <a:lnTo>
                  <a:pt x="753618" y="1001974"/>
                </a:lnTo>
                <a:cubicBezTo>
                  <a:pt x="754099" y="1002736"/>
                  <a:pt x="754137" y="1003532"/>
                  <a:pt x="754157" y="1004333"/>
                </a:cubicBezTo>
                <a:lnTo>
                  <a:pt x="759685" y="1221867"/>
                </a:lnTo>
                <a:cubicBezTo>
                  <a:pt x="759987" y="1233747"/>
                  <a:pt x="756458" y="1244833"/>
                  <a:pt x="749414" y="1253391"/>
                </a:cubicBezTo>
                <a:cubicBezTo>
                  <a:pt x="748782" y="1255097"/>
                  <a:pt x="748003" y="1256733"/>
                  <a:pt x="746493" y="1257970"/>
                </a:cubicBezTo>
                <a:cubicBezTo>
                  <a:pt x="746150" y="1259198"/>
                  <a:pt x="745375" y="1260060"/>
                  <a:pt x="744541" y="1260865"/>
                </a:cubicBezTo>
                <a:cubicBezTo>
                  <a:pt x="735754" y="1276749"/>
                  <a:pt x="718678" y="1286970"/>
                  <a:pt x="699215" y="1286970"/>
                </a:cubicBezTo>
                <a:lnTo>
                  <a:pt x="481611" y="1286970"/>
                </a:lnTo>
                <a:lnTo>
                  <a:pt x="465705" y="1283759"/>
                </a:lnTo>
                <a:lnTo>
                  <a:pt x="61314" y="1294036"/>
                </a:lnTo>
                <a:cubicBezTo>
                  <a:pt x="31277" y="1294800"/>
                  <a:pt x="6309" y="1271069"/>
                  <a:pt x="5546" y="1241033"/>
                </a:cubicBezTo>
                <a:lnTo>
                  <a:pt x="17" y="1023499"/>
                </a:lnTo>
                <a:cubicBezTo>
                  <a:pt x="-746" y="993463"/>
                  <a:pt x="22984" y="968495"/>
                  <a:pt x="53021" y="967732"/>
                </a:cubicBezTo>
                <a:lnTo>
                  <a:pt x="427208" y="958222"/>
                </a:lnTo>
                <a:lnTo>
                  <a:pt x="427208" y="54403"/>
                </a:lnTo>
                <a:cubicBezTo>
                  <a:pt x="427208" y="39380"/>
                  <a:pt x="433297" y="25779"/>
                  <a:pt x="443142" y="15934"/>
                </a:cubicBezTo>
                <a:close/>
              </a:path>
            </a:pathLst>
          </a:custGeom>
          <a:solidFill>
            <a:srgbClr val="507B0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27" name="Rounded Rectangle 55"/>
          <p:cNvSpPr/>
          <p:nvPr/>
        </p:nvSpPr>
        <p:spPr>
          <a:xfrm rot="2633341">
            <a:off x="8016799" y="2204437"/>
            <a:ext cx="207588" cy="313160"/>
          </a:xfrm>
          <a:custGeom>
            <a:avLst/>
            <a:gdLst/>
            <a:ahLst/>
            <a:cxnLst/>
            <a:rect l="l" t="t" r="r" b="b"/>
            <a:pathLst>
              <a:path w="759702" h="1294053">
                <a:moveTo>
                  <a:pt x="443142" y="15934"/>
                </a:moveTo>
                <a:cubicBezTo>
                  <a:pt x="452987" y="6089"/>
                  <a:pt x="466588" y="0"/>
                  <a:pt x="481611" y="0"/>
                </a:cubicBezTo>
                <a:lnTo>
                  <a:pt x="699215" y="0"/>
                </a:lnTo>
                <a:cubicBezTo>
                  <a:pt x="729261" y="0"/>
                  <a:pt x="753618" y="24357"/>
                  <a:pt x="753618" y="54403"/>
                </a:cubicBezTo>
                <a:lnTo>
                  <a:pt x="753618" y="1001974"/>
                </a:lnTo>
                <a:cubicBezTo>
                  <a:pt x="754099" y="1002736"/>
                  <a:pt x="754137" y="1003532"/>
                  <a:pt x="754157" y="1004333"/>
                </a:cubicBezTo>
                <a:lnTo>
                  <a:pt x="759685" y="1221867"/>
                </a:lnTo>
                <a:cubicBezTo>
                  <a:pt x="759987" y="1233747"/>
                  <a:pt x="756458" y="1244833"/>
                  <a:pt x="749414" y="1253391"/>
                </a:cubicBezTo>
                <a:cubicBezTo>
                  <a:pt x="748782" y="1255097"/>
                  <a:pt x="748003" y="1256733"/>
                  <a:pt x="746493" y="1257970"/>
                </a:cubicBezTo>
                <a:cubicBezTo>
                  <a:pt x="746150" y="1259198"/>
                  <a:pt x="745375" y="1260060"/>
                  <a:pt x="744541" y="1260865"/>
                </a:cubicBezTo>
                <a:cubicBezTo>
                  <a:pt x="735754" y="1276749"/>
                  <a:pt x="718678" y="1286970"/>
                  <a:pt x="699215" y="1286970"/>
                </a:cubicBezTo>
                <a:lnTo>
                  <a:pt x="481611" y="1286970"/>
                </a:lnTo>
                <a:lnTo>
                  <a:pt x="465705" y="1283759"/>
                </a:lnTo>
                <a:lnTo>
                  <a:pt x="61314" y="1294036"/>
                </a:lnTo>
                <a:cubicBezTo>
                  <a:pt x="31277" y="1294800"/>
                  <a:pt x="6309" y="1271069"/>
                  <a:pt x="5546" y="1241033"/>
                </a:cubicBezTo>
                <a:lnTo>
                  <a:pt x="17" y="1023499"/>
                </a:lnTo>
                <a:cubicBezTo>
                  <a:pt x="-746" y="993463"/>
                  <a:pt x="22984" y="968495"/>
                  <a:pt x="53021" y="967732"/>
                </a:cubicBezTo>
                <a:lnTo>
                  <a:pt x="427208" y="958222"/>
                </a:lnTo>
                <a:lnTo>
                  <a:pt x="427208" y="54403"/>
                </a:lnTo>
                <a:cubicBezTo>
                  <a:pt x="427208" y="39380"/>
                  <a:pt x="433297" y="25779"/>
                  <a:pt x="443142" y="15934"/>
                </a:cubicBezTo>
                <a:close/>
              </a:path>
            </a:pathLst>
          </a:custGeom>
          <a:solidFill>
            <a:srgbClr val="507B0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28" name="Rounded Rectangle 55"/>
          <p:cNvSpPr/>
          <p:nvPr/>
        </p:nvSpPr>
        <p:spPr>
          <a:xfrm rot="2633341">
            <a:off x="8016799" y="2678441"/>
            <a:ext cx="207588" cy="313160"/>
          </a:xfrm>
          <a:custGeom>
            <a:avLst/>
            <a:gdLst/>
            <a:ahLst/>
            <a:cxnLst/>
            <a:rect l="l" t="t" r="r" b="b"/>
            <a:pathLst>
              <a:path w="759702" h="1294053">
                <a:moveTo>
                  <a:pt x="443142" y="15934"/>
                </a:moveTo>
                <a:cubicBezTo>
                  <a:pt x="452987" y="6089"/>
                  <a:pt x="466588" y="0"/>
                  <a:pt x="481611" y="0"/>
                </a:cubicBezTo>
                <a:lnTo>
                  <a:pt x="699215" y="0"/>
                </a:lnTo>
                <a:cubicBezTo>
                  <a:pt x="729261" y="0"/>
                  <a:pt x="753618" y="24357"/>
                  <a:pt x="753618" y="54403"/>
                </a:cubicBezTo>
                <a:lnTo>
                  <a:pt x="753618" y="1001974"/>
                </a:lnTo>
                <a:cubicBezTo>
                  <a:pt x="754099" y="1002736"/>
                  <a:pt x="754137" y="1003532"/>
                  <a:pt x="754157" y="1004333"/>
                </a:cubicBezTo>
                <a:lnTo>
                  <a:pt x="759685" y="1221867"/>
                </a:lnTo>
                <a:cubicBezTo>
                  <a:pt x="759987" y="1233747"/>
                  <a:pt x="756458" y="1244833"/>
                  <a:pt x="749414" y="1253391"/>
                </a:cubicBezTo>
                <a:cubicBezTo>
                  <a:pt x="748782" y="1255097"/>
                  <a:pt x="748003" y="1256733"/>
                  <a:pt x="746493" y="1257970"/>
                </a:cubicBezTo>
                <a:cubicBezTo>
                  <a:pt x="746150" y="1259198"/>
                  <a:pt x="745375" y="1260060"/>
                  <a:pt x="744541" y="1260865"/>
                </a:cubicBezTo>
                <a:cubicBezTo>
                  <a:pt x="735754" y="1276749"/>
                  <a:pt x="718678" y="1286970"/>
                  <a:pt x="699215" y="1286970"/>
                </a:cubicBezTo>
                <a:lnTo>
                  <a:pt x="481611" y="1286970"/>
                </a:lnTo>
                <a:lnTo>
                  <a:pt x="465705" y="1283759"/>
                </a:lnTo>
                <a:lnTo>
                  <a:pt x="61314" y="1294036"/>
                </a:lnTo>
                <a:cubicBezTo>
                  <a:pt x="31277" y="1294800"/>
                  <a:pt x="6309" y="1271069"/>
                  <a:pt x="5546" y="1241033"/>
                </a:cubicBezTo>
                <a:lnTo>
                  <a:pt x="17" y="1023499"/>
                </a:lnTo>
                <a:cubicBezTo>
                  <a:pt x="-746" y="993463"/>
                  <a:pt x="22984" y="968495"/>
                  <a:pt x="53021" y="967732"/>
                </a:cubicBezTo>
                <a:lnTo>
                  <a:pt x="427208" y="958222"/>
                </a:lnTo>
                <a:lnTo>
                  <a:pt x="427208" y="54403"/>
                </a:lnTo>
                <a:cubicBezTo>
                  <a:pt x="427208" y="39380"/>
                  <a:pt x="433297" y="25779"/>
                  <a:pt x="443142" y="15934"/>
                </a:cubicBezTo>
                <a:close/>
              </a:path>
            </a:pathLst>
          </a:custGeom>
          <a:solidFill>
            <a:srgbClr val="507B0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29" name="Rounded Rectangle 55"/>
          <p:cNvSpPr/>
          <p:nvPr/>
        </p:nvSpPr>
        <p:spPr>
          <a:xfrm rot="2633341">
            <a:off x="8016799" y="3166478"/>
            <a:ext cx="207588" cy="313160"/>
          </a:xfrm>
          <a:custGeom>
            <a:avLst/>
            <a:gdLst/>
            <a:ahLst/>
            <a:cxnLst/>
            <a:rect l="l" t="t" r="r" b="b"/>
            <a:pathLst>
              <a:path w="759702" h="1294053">
                <a:moveTo>
                  <a:pt x="443142" y="15934"/>
                </a:moveTo>
                <a:cubicBezTo>
                  <a:pt x="452987" y="6089"/>
                  <a:pt x="466588" y="0"/>
                  <a:pt x="481611" y="0"/>
                </a:cubicBezTo>
                <a:lnTo>
                  <a:pt x="699215" y="0"/>
                </a:lnTo>
                <a:cubicBezTo>
                  <a:pt x="729261" y="0"/>
                  <a:pt x="753618" y="24357"/>
                  <a:pt x="753618" y="54403"/>
                </a:cubicBezTo>
                <a:lnTo>
                  <a:pt x="753618" y="1001974"/>
                </a:lnTo>
                <a:cubicBezTo>
                  <a:pt x="754099" y="1002736"/>
                  <a:pt x="754137" y="1003532"/>
                  <a:pt x="754157" y="1004333"/>
                </a:cubicBezTo>
                <a:lnTo>
                  <a:pt x="759685" y="1221867"/>
                </a:lnTo>
                <a:cubicBezTo>
                  <a:pt x="759987" y="1233747"/>
                  <a:pt x="756458" y="1244833"/>
                  <a:pt x="749414" y="1253391"/>
                </a:cubicBezTo>
                <a:cubicBezTo>
                  <a:pt x="748782" y="1255097"/>
                  <a:pt x="748003" y="1256733"/>
                  <a:pt x="746493" y="1257970"/>
                </a:cubicBezTo>
                <a:cubicBezTo>
                  <a:pt x="746150" y="1259198"/>
                  <a:pt x="745375" y="1260060"/>
                  <a:pt x="744541" y="1260865"/>
                </a:cubicBezTo>
                <a:cubicBezTo>
                  <a:pt x="735754" y="1276749"/>
                  <a:pt x="718678" y="1286970"/>
                  <a:pt x="699215" y="1286970"/>
                </a:cubicBezTo>
                <a:lnTo>
                  <a:pt x="481611" y="1286970"/>
                </a:lnTo>
                <a:lnTo>
                  <a:pt x="465705" y="1283759"/>
                </a:lnTo>
                <a:lnTo>
                  <a:pt x="61314" y="1294036"/>
                </a:lnTo>
                <a:cubicBezTo>
                  <a:pt x="31277" y="1294800"/>
                  <a:pt x="6309" y="1271069"/>
                  <a:pt x="5546" y="1241033"/>
                </a:cubicBezTo>
                <a:lnTo>
                  <a:pt x="17" y="1023499"/>
                </a:lnTo>
                <a:cubicBezTo>
                  <a:pt x="-746" y="993463"/>
                  <a:pt x="22984" y="968495"/>
                  <a:pt x="53021" y="967732"/>
                </a:cubicBezTo>
                <a:lnTo>
                  <a:pt x="427208" y="958222"/>
                </a:lnTo>
                <a:lnTo>
                  <a:pt x="427208" y="54403"/>
                </a:lnTo>
                <a:cubicBezTo>
                  <a:pt x="427208" y="39380"/>
                  <a:pt x="433297" y="25779"/>
                  <a:pt x="443142" y="15934"/>
                </a:cubicBezTo>
                <a:close/>
              </a:path>
            </a:pathLst>
          </a:custGeom>
          <a:solidFill>
            <a:srgbClr val="507B0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30" name="Rounded Rectangle 55"/>
          <p:cNvSpPr/>
          <p:nvPr/>
        </p:nvSpPr>
        <p:spPr>
          <a:xfrm rot="2633341">
            <a:off x="8016799" y="3611163"/>
            <a:ext cx="207588" cy="313160"/>
          </a:xfrm>
          <a:custGeom>
            <a:avLst/>
            <a:gdLst/>
            <a:ahLst/>
            <a:cxnLst/>
            <a:rect l="l" t="t" r="r" b="b"/>
            <a:pathLst>
              <a:path w="759702" h="1294053">
                <a:moveTo>
                  <a:pt x="443142" y="15934"/>
                </a:moveTo>
                <a:cubicBezTo>
                  <a:pt x="452987" y="6089"/>
                  <a:pt x="466588" y="0"/>
                  <a:pt x="481611" y="0"/>
                </a:cubicBezTo>
                <a:lnTo>
                  <a:pt x="699215" y="0"/>
                </a:lnTo>
                <a:cubicBezTo>
                  <a:pt x="729261" y="0"/>
                  <a:pt x="753618" y="24357"/>
                  <a:pt x="753618" y="54403"/>
                </a:cubicBezTo>
                <a:lnTo>
                  <a:pt x="753618" y="1001974"/>
                </a:lnTo>
                <a:cubicBezTo>
                  <a:pt x="754099" y="1002736"/>
                  <a:pt x="754137" y="1003532"/>
                  <a:pt x="754157" y="1004333"/>
                </a:cubicBezTo>
                <a:lnTo>
                  <a:pt x="759685" y="1221867"/>
                </a:lnTo>
                <a:cubicBezTo>
                  <a:pt x="759987" y="1233747"/>
                  <a:pt x="756458" y="1244833"/>
                  <a:pt x="749414" y="1253391"/>
                </a:cubicBezTo>
                <a:cubicBezTo>
                  <a:pt x="748782" y="1255097"/>
                  <a:pt x="748003" y="1256733"/>
                  <a:pt x="746493" y="1257970"/>
                </a:cubicBezTo>
                <a:cubicBezTo>
                  <a:pt x="746150" y="1259198"/>
                  <a:pt x="745375" y="1260060"/>
                  <a:pt x="744541" y="1260865"/>
                </a:cubicBezTo>
                <a:cubicBezTo>
                  <a:pt x="735754" y="1276749"/>
                  <a:pt x="718678" y="1286970"/>
                  <a:pt x="699215" y="1286970"/>
                </a:cubicBezTo>
                <a:lnTo>
                  <a:pt x="481611" y="1286970"/>
                </a:lnTo>
                <a:lnTo>
                  <a:pt x="465705" y="1283759"/>
                </a:lnTo>
                <a:lnTo>
                  <a:pt x="61314" y="1294036"/>
                </a:lnTo>
                <a:cubicBezTo>
                  <a:pt x="31277" y="1294800"/>
                  <a:pt x="6309" y="1271069"/>
                  <a:pt x="5546" y="1241033"/>
                </a:cubicBezTo>
                <a:lnTo>
                  <a:pt x="17" y="1023499"/>
                </a:lnTo>
                <a:cubicBezTo>
                  <a:pt x="-746" y="993463"/>
                  <a:pt x="22984" y="968495"/>
                  <a:pt x="53021" y="967732"/>
                </a:cubicBezTo>
                <a:lnTo>
                  <a:pt x="427208" y="958222"/>
                </a:lnTo>
                <a:lnTo>
                  <a:pt x="427208" y="54403"/>
                </a:lnTo>
                <a:cubicBezTo>
                  <a:pt x="427208" y="39380"/>
                  <a:pt x="433297" y="25779"/>
                  <a:pt x="443142" y="15934"/>
                </a:cubicBezTo>
                <a:close/>
              </a:path>
            </a:pathLst>
          </a:custGeom>
          <a:solidFill>
            <a:srgbClr val="507B0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982200" y="4176912"/>
            <a:ext cx="1869440" cy="670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38100">
              <a:prstClr val="black">
                <a:alpha val="78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124796" y="4227596"/>
            <a:ext cx="56030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Key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6" name="Rounded Rectangle 55"/>
          <p:cNvSpPr/>
          <p:nvPr/>
        </p:nvSpPr>
        <p:spPr>
          <a:xfrm rot="2633341">
            <a:off x="7968105" y="4249987"/>
            <a:ext cx="107001" cy="161418"/>
          </a:xfrm>
          <a:custGeom>
            <a:avLst/>
            <a:gdLst/>
            <a:ahLst/>
            <a:cxnLst/>
            <a:rect l="l" t="t" r="r" b="b"/>
            <a:pathLst>
              <a:path w="759702" h="1294053">
                <a:moveTo>
                  <a:pt x="443142" y="15934"/>
                </a:moveTo>
                <a:cubicBezTo>
                  <a:pt x="452987" y="6089"/>
                  <a:pt x="466588" y="0"/>
                  <a:pt x="481611" y="0"/>
                </a:cubicBezTo>
                <a:lnTo>
                  <a:pt x="699215" y="0"/>
                </a:lnTo>
                <a:cubicBezTo>
                  <a:pt x="729261" y="0"/>
                  <a:pt x="753618" y="24357"/>
                  <a:pt x="753618" y="54403"/>
                </a:cubicBezTo>
                <a:lnTo>
                  <a:pt x="753618" y="1001974"/>
                </a:lnTo>
                <a:cubicBezTo>
                  <a:pt x="754099" y="1002736"/>
                  <a:pt x="754137" y="1003532"/>
                  <a:pt x="754157" y="1004333"/>
                </a:cubicBezTo>
                <a:lnTo>
                  <a:pt x="759685" y="1221867"/>
                </a:lnTo>
                <a:cubicBezTo>
                  <a:pt x="759987" y="1233747"/>
                  <a:pt x="756458" y="1244833"/>
                  <a:pt x="749414" y="1253391"/>
                </a:cubicBezTo>
                <a:cubicBezTo>
                  <a:pt x="748782" y="1255097"/>
                  <a:pt x="748003" y="1256733"/>
                  <a:pt x="746493" y="1257970"/>
                </a:cubicBezTo>
                <a:cubicBezTo>
                  <a:pt x="746150" y="1259198"/>
                  <a:pt x="745375" y="1260060"/>
                  <a:pt x="744541" y="1260865"/>
                </a:cubicBezTo>
                <a:cubicBezTo>
                  <a:pt x="735754" y="1276749"/>
                  <a:pt x="718678" y="1286970"/>
                  <a:pt x="699215" y="1286970"/>
                </a:cubicBezTo>
                <a:lnTo>
                  <a:pt x="481611" y="1286970"/>
                </a:lnTo>
                <a:lnTo>
                  <a:pt x="465705" y="1283759"/>
                </a:lnTo>
                <a:lnTo>
                  <a:pt x="61314" y="1294036"/>
                </a:lnTo>
                <a:cubicBezTo>
                  <a:pt x="31277" y="1294800"/>
                  <a:pt x="6309" y="1271069"/>
                  <a:pt x="5546" y="1241033"/>
                </a:cubicBezTo>
                <a:lnTo>
                  <a:pt x="17" y="1023499"/>
                </a:lnTo>
                <a:cubicBezTo>
                  <a:pt x="-746" y="993463"/>
                  <a:pt x="22984" y="968495"/>
                  <a:pt x="53021" y="967732"/>
                </a:cubicBezTo>
                <a:lnTo>
                  <a:pt x="427208" y="958222"/>
                </a:lnTo>
                <a:lnTo>
                  <a:pt x="427208" y="54403"/>
                </a:lnTo>
                <a:cubicBezTo>
                  <a:pt x="427208" y="39380"/>
                  <a:pt x="433297" y="25779"/>
                  <a:pt x="443142" y="15934"/>
                </a:cubicBezTo>
                <a:close/>
              </a:path>
            </a:pathLst>
          </a:custGeom>
          <a:solidFill>
            <a:srgbClr val="507B0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178830" y="4216809"/>
            <a:ext cx="557882" cy="2192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25" dirty="0">
                <a:latin typeface="Arial"/>
                <a:cs typeface="Arial"/>
              </a:rPr>
              <a:t>Yes</a:t>
            </a:r>
          </a:p>
        </p:txBody>
      </p:sp>
      <p:sp>
        <p:nvSpPr>
          <p:cNvPr id="38" name="Multiply 37"/>
          <p:cNvSpPr/>
          <p:nvPr/>
        </p:nvSpPr>
        <p:spPr>
          <a:xfrm>
            <a:off x="7927095" y="4563350"/>
            <a:ext cx="203471" cy="180201"/>
          </a:xfrm>
          <a:prstGeom prst="mathMultiply">
            <a:avLst/>
          </a:prstGeom>
          <a:solidFill>
            <a:srgbClr val="CA0F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170698" y="4543805"/>
            <a:ext cx="672809" cy="2192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25" dirty="0">
                <a:latin typeface="Arial"/>
                <a:cs typeface="Arial"/>
              </a:rPr>
              <a:t> No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7739056" y="4282705"/>
            <a:ext cx="3073" cy="460846"/>
          </a:xfrm>
          <a:prstGeom prst="line">
            <a:avLst/>
          </a:prstGeom>
          <a:ln w="3175">
            <a:solidFill>
              <a:schemeClr val="bg1">
                <a:lumMod val="75000"/>
                <a:alpha val="48000"/>
              </a:schemeClr>
            </a:solidFill>
          </a:ln>
          <a:effectLst>
            <a:outerShdw blurRad="38100" algn="ctr" rotWithShape="0">
              <a:schemeClr val="tx1">
                <a:alpha val="44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A79A2DBD-7B94-404F-B531-597C08CFEB2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225" y="4173154"/>
            <a:ext cx="2120342" cy="6628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434F85-4132-DE44-B331-37B6F6D7E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7186" y="0"/>
            <a:ext cx="6389628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932BA4-5D5C-6945-8C5E-E721344A0C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1934" y="0"/>
            <a:ext cx="53251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2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1BAFC-84B8-1843-96F2-262F7023D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29853"/>
            <a:ext cx="9144000" cy="987702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Avenir Next" panose="020B0503020202020204" pitchFamily="34" charset="0"/>
              </a:rPr>
              <a:t>Assignments</a:t>
            </a:r>
          </a:p>
        </p:txBody>
      </p:sp>
    </p:spTree>
    <p:extLst>
      <p:ext uri="{BB962C8B-B14F-4D97-AF65-F5344CB8AC3E}">
        <p14:creationId xmlns:p14="http://schemas.microsoft.com/office/powerpoint/2010/main" val="2826864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9148" y="501163"/>
            <a:ext cx="8686800" cy="319935"/>
          </a:xfrm>
        </p:spPr>
        <p:txBody>
          <a:bodyPr/>
          <a:lstStyle/>
          <a:p>
            <a:pPr algn="l"/>
            <a:r>
              <a:rPr lang="en-US" sz="3200" b="1" dirty="0">
                <a:solidFill>
                  <a:srgbClr val="103259"/>
                </a:solidFill>
                <a:effectLst/>
                <a:latin typeface="Roboto Thin" charset="0"/>
                <a:ea typeface="Roboto Thin" charset="0"/>
                <a:cs typeface="Roboto Thin" charset="0"/>
              </a:rPr>
              <a:t>Online Quiz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8EACE1-A0B2-3C41-928B-659B5D977285}"/>
              </a:ext>
            </a:extLst>
          </p:cNvPr>
          <p:cNvSpPr txBox="1">
            <a:spLocks/>
          </p:cNvSpPr>
          <p:nvPr/>
        </p:nvSpPr>
        <p:spPr>
          <a:xfrm>
            <a:off x="457200" y="983537"/>
            <a:ext cx="7903028" cy="2545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ts val="32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+mn-ea"/>
                <a:cs typeface="Roboto Ligh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Mid-course evaluation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Online multiple choice quiz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Covers content from lectures and readings from Weeks 1-3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Can only be taken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one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time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Due by start of </a:t>
            </a:r>
            <a:r>
              <a:rPr lang="en-US" dirty="0">
                <a:solidFill>
                  <a:srgbClr val="C00000"/>
                </a:solidFill>
              </a:rPr>
              <a:t>Week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8E8EFD-D340-8A4D-8175-5D6F4D48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823" y="2769813"/>
            <a:ext cx="2211977" cy="221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74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907108" y="4590561"/>
            <a:ext cx="3128150" cy="3852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00" y="4181410"/>
            <a:ext cx="1833704" cy="601758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87383" y="2169067"/>
            <a:ext cx="8569234" cy="1662980"/>
          </a:xfrm>
        </p:spPr>
        <p:txBody>
          <a:bodyPr/>
          <a:lstStyle/>
          <a:p>
            <a:r>
              <a:rPr lang="en-US" sz="4400" b="1" dirty="0">
                <a:solidFill>
                  <a:srgbClr val="103259"/>
                </a:solidFill>
                <a:effectLst/>
                <a:latin typeface="Roboto Thin" charset="0"/>
                <a:ea typeface="Roboto Thin" charset="0"/>
                <a:cs typeface="Roboto Thin" charset="0"/>
              </a:rPr>
              <a:t>Next module:</a:t>
            </a:r>
            <a:br>
              <a:rPr lang="en-US" sz="4000" dirty="0">
                <a:solidFill>
                  <a:srgbClr val="103259"/>
                </a:solidFill>
                <a:effectLst/>
                <a:latin typeface="Roboto Thin" charset="0"/>
                <a:ea typeface="Roboto Thin" charset="0"/>
                <a:cs typeface="Roboto Thin" charset="0"/>
              </a:rPr>
            </a:br>
            <a:r>
              <a:rPr lang="en-US" sz="4000" dirty="0">
                <a:solidFill>
                  <a:srgbClr val="103259"/>
                </a:solidFill>
                <a:effectLst/>
                <a:latin typeface="Roboto Thin" charset="0"/>
                <a:ea typeface="Roboto Thin" charset="0"/>
                <a:cs typeface="Roboto Thin" charset="0"/>
              </a:rPr>
              <a:t>Health Blockchain Stakeholders, Consortiums, and Governance</a:t>
            </a:r>
            <a:br>
              <a:rPr lang="en-US" sz="3600" dirty="0">
                <a:solidFill>
                  <a:srgbClr val="103259"/>
                </a:solidFill>
                <a:effectLst/>
                <a:latin typeface="Roboto Thin" charset="0"/>
                <a:ea typeface="Roboto Thin" charset="0"/>
                <a:cs typeface="Roboto Thin" charset="0"/>
              </a:rPr>
            </a:br>
            <a:endParaRPr lang="en-US" sz="3600" dirty="0">
              <a:solidFill>
                <a:srgbClr val="2F5897"/>
              </a:solidFill>
              <a:effectLst/>
              <a:latin typeface="Roboto Thin" charset="0"/>
              <a:ea typeface="Roboto Thin" charset="0"/>
              <a:cs typeface="Roboto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635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857" y="98853"/>
            <a:ext cx="7886700" cy="827903"/>
          </a:xfrm>
        </p:spPr>
        <p:txBody>
          <a:bodyPr>
            <a:normAutofit/>
          </a:bodyPr>
          <a:lstStyle/>
          <a:p>
            <a:pPr algn="l"/>
            <a:r>
              <a:rPr lang="es-ES_tradnl" sz="3000" b="1" dirty="0" err="1">
                <a:solidFill>
                  <a:srgbClr val="184DA3"/>
                </a:solidFill>
                <a:latin typeface="Arial" charset="0"/>
                <a:ea typeface="Arial" charset="0"/>
                <a:cs typeface="Arial" charset="0"/>
              </a:rPr>
              <a:t>What</a:t>
            </a:r>
            <a:r>
              <a:rPr lang="es-ES_tradnl" sz="3000" b="1" dirty="0">
                <a:solidFill>
                  <a:srgbClr val="184DA3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3000" b="1" dirty="0" err="1">
                <a:solidFill>
                  <a:srgbClr val="184DA3"/>
                </a:solidFill>
                <a:latin typeface="Arial" charset="0"/>
                <a:ea typeface="Arial" charset="0"/>
                <a:cs typeface="Arial" charset="0"/>
              </a:rPr>
              <a:t>is</a:t>
            </a:r>
            <a:r>
              <a:rPr lang="es-ES_tradnl" sz="3000" b="1" dirty="0">
                <a:solidFill>
                  <a:srgbClr val="184DA3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3000" b="1" dirty="0" err="1">
                <a:solidFill>
                  <a:srgbClr val="184DA3"/>
                </a:solidFill>
                <a:latin typeface="Arial" charset="0"/>
                <a:ea typeface="Arial" charset="0"/>
                <a:cs typeface="Arial" charset="0"/>
              </a:rPr>
              <a:t>Blockchain</a:t>
            </a:r>
            <a:r>
              <a:rPr lang="es-ES_tradnl" sz="3000" b="1" dirty="0">
                <a:solidFill>
                  <a:srgbClr val="184DA3"/>
                </a:solidFill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EA03B-300B-3F44-BC83-EBCBDE1AE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7" y="1166416"/>
            <a:ext cx="8227400" cy="33027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B3CABC-5439-D94C-8E85-64EB13754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343" y="1248910"/>
            <a:ext cx="4671161" cy="185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42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DC1B56-FCDD-374B-A223-84082474191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225" y="775188"/>
            <a:ext cx="6143584" cy="3138570"/>
          </a:xfrm>
          <a:prstGeom prst="rect">
            <a:avLst/>
          </a:prstGeom>
        </p:spPr>
      </p:pic>
      <p:graphicFrame>
        <p:nvGraphicFramePr>
          <p:cNvPr id="25" name="Object 2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25" name="Object 2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ktangel 13"/>
          <p:cNvSpPr>
            <a:spLocks noChangeArrowheads="1"/>
          </p:cNvSpPr>
          <p:nvPr/>
        </p:nvSpPr>
        <p:spPr bwMode="auto">
          <a:xfrm rot="16200000">
            <a:off x="692686" y="4458116"/>
            <a:ext cx="209550" cy="8788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Rektangel 13"/>
          <p:cNvSpPr>
            <a:spLocks noChangeArrowheads="1"/>
          </p:cNvSpPr>
          <p:nvPr/>
        </p:nvSpPr>
        <p:spPr bwMode="auto">
          <a:xfrm rot="16200000">
            <a:off x="72726" y="4716976"/>
            <a:ext cx="209552" cy="361097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F2ED-C0F1-A14B-BA46-C5847C658EB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Rectangle 5"/>
          <p:cNvSpPr txBox="1">
            <a:spLocks noChangeArrowheads="1"/>
          </p:cNvSpPr>
          <p:nvPr/>
        </p:nvSpPr>
        <p:spPr bwMode="gray">
          <a:xfrm>
            <a:off x="265614" y="190726"/>
            <a:ext cx="3762100" cy="4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defTabSz="685800" eaLnBrk="0" hangingPunct="0">
              <a:lnSpc>
                <a:spcPct val="95000"/>
              </a:lnSpc>
            </a:pPr>
            <a:r>
              <a:rPr lang="en-US" sz="2800" b="1" dirty="0" err="1">
                <a:solidFill>
                  <a:srgbClr val="171717"/>
                </a:solidFill>
              </a:rPr>
              <a:t>Blockchain</a:t>
            </a:r>
            <a:r>
              <a:rPr lang="is-IS" sz="2800" b="1" dirty="0">
                <a:solidFill>
                  <a:srgbClr val="171717"/>
                </a:solidFill>
              </a:rPr>
              <a:t> Basics</a:t>
            </a:r>
            <a:endParaRPr lang="en-US" sz="2800" b="1" dirty="0">
              <a:solidFill>
                <a:srgbClr val="171717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586B5C-2740-3449-8569-D7C2DCE682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885" y="3860178"/>
            <a:ext cx="4100913" cy="11506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FFD99F-19F4-2B4C-B367-DCA759E55B3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812" y="3851646"/>
            <a:ext cx="757350" cy="1167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1EAE2F-427F-CF4E-A7C4-76F84BDA51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167" y="775188"/>
            <a:ext cx="8267700" cy="288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484A1B-AB72-D948-998B-8BD35391B02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047" y="204386"/>
            <a:ext cx="9144000" cy="481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9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696AC6-277E-CC46-9504-9D0131375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98C84F-D804-8B44-BD9E-B90E3D2D5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76" y="581898"/>
            <a:ext cx="2489200" cy="96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BECF62-67EF-5140-9303-5B93AEA65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620347" cy="51435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BB7BA731-1A3E-674B-8D7C-429A99BCCDE0}"/>
              </a:ext>
            </a:extLst>
          </p:cNvPr>
          <p:cNvSpPr/>
          <p:nvPr/>
        </p:nvSpPr>
        <p:spPr>
          <a:xfrm rot="10800000">
            <a:off x="1876301" y="1923801"/>
            <a:ext cx="451261" cy="24510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2622BD7-E8FE-0847-AC2C-97E206BAE16F}"/>
              </a:ext>
            </a:extLst>
          </p:cNvPr>
          <p:cNvSpPr/>
          <p:nvPr/>
        </p:nvSpPr>
        <p:spPr>
          <a:xfrm rot="10800000">
            <a:off x="1999013" y="1345869"/>
            <a:ext cx="451261" cy="24510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94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5A40AD-D26E-B540-9498-4191C3C2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44" y="313377"/>
            <a:ext cx="6490112" cy="43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6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ct 2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5" name="Object 2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5">
            <a:extLst>
              <a:ext uri="{FF2B5EF4-FFF2-40B4-BE49-F238E27FC236}">
                <a16:creationId xmlns:a16="http://schemas.microsoft.com/office/drawing/2014/main" id="{4C5520C6-AC0E-F74F-BA70-840FD8E2EBA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36487" y="209401"/>
            <a:ext cx="6036332" cy="4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defTabSz="685800" eaLnBrk="0" hangingPunct="0">
              <a:lnSpc>
                <a:spcPct val="95000"/>
              </a:lnSpc>
            </a:pPr>
            <a:r>
              <a:rPr lang="en-US" sz="2800" b="1" dirty="0">
                <a:solidFill>
                  <a:srgbClr val="171717"/>
                </a:solidFill>
                <a:latin typeface="Arial" charset="0"/>
                <a:ea typeface="Arial" charset="0"/>
                <a:cs typeface="Arial" charset="0"/>
              </a:rPr>
              <a:t>Blockchain Biomedical Research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438178-1D54-594C-8839-69071607E8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01388"/>
            <a:ext cx="9144000" cy="4193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5B8E14-9F6C-3A45-90C3-16420F9827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6430" y="148247"/>
            <a:ext cx="2034639" cy="72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1BAFC-84B8-1843-96F2-262F7023D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77624"/>
            <a:ext cx="9144000" cy="2304052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Avenir Next" panose="020B0503020202020204" pitchFamily="34" charset="0"/>
              </a:rPr>
              <a:t>The ”Fit-for-Purpose” Framework</a:t>
            </a:r>
          </a:p>
        </p:txBody>
      </p:sp>
    </p:spTree>
    <p:extLst>
      <p:ext uri="{BB962C8B-B14F-4D97-AF65-F5344CB8AC3E}">
        <p14:creationId xmlns:p14="http://schemas.microsoft.com/office/powerpoint/2010/main" val="2746283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ct 2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5" name="Object 2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4">
            <a:extLst>
              <a:ext uri="{FF2B5EF4-FFF2-40B4-BE49-F238E27FC236}">
                <a16:creationId xmlns:a16="http://schemas.microsoft.com/office/drawing/2014/main" id="{EBB141AA-7FA6-0B44-A7B2-6758F7BA066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5614" y="881799"/>
            <a:ext cx="5357709" cy="269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601266"/>
            <a:r>
              <a:rPr lang="en-US" sz="1600" dirty="0">
                <a:solidFill>
                  <a:srgbClr val="171717"/>
                </a:solidFill>
                <a:latin typeface="Arial" charset="0"/>
                <a:ea typeface="Arial" charset="0"/>
                <a:cs typeface="Arial" charset="0"/>
              </a:rPr>
              <a:t>Core Principles and Design Element Considerations</a:t>
            </a:r>
          </a:p>
          <a:p>
            <a:pPr defTabSz="601266"/>
            <a:endParaRPr lang="en-US" dirty="0">
              <a:solidFill>
                <a:srgbClr val="171717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4C5520C6-AC0E-F74F-BA70-840FD8E2EBA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65613" y="336499"/>
            <a:ext cx="5033973" cy="4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defTabSz="685800" eaLnBrk="0" hangingPunct="0">
              <a:lnSpc>
                <a:spcPct val="95000"/>
              </a:lnSpc>
            </a:pPr>
            <a:r>
              <a:rPr lang="en-US" sz="2800" b="1" dirty="0" err="1">
                <a:solidFill>
                  <a:srgbClr val="171717"/>
                </a:solidFill>
                <a:latin typeface="Arial" charset="0"/>
                <a:ea typeface="Arial" charset="0"/>
                <a:cs typeface="Arial" charset="0"/>
              </a:rPr>
              <a:t>Blockchain</a:t>
            </a:r>
            <a:r>
              <a:rPr lang="en-US" sz="2800" b="1" dirty="0">
                <a:solidFill>
                  <a:srgbClr val="171717"/>
                </a:solidFill>
                <a:latin typeface="Arial" charset="0"/>
                <a:ea typeface="Arial" charset="0"/>
                <a:cs typeface="Arial" charset="0"/>
              </a:rPr>
              <a:t> for Healthcare</a:t>
            </a:r>
            <a:r>
              <a:rPr lang="is-IS" sz="2800" b="1" dirty="0">
                <a:solidFill>
                  <a:srgbClr val="171717"/>
                </a:solidFill>
                <a:latin typeface="Arial" charset="0"/>
                <a:ea typeface="Arial" charset="0"/>
                <a:cs typeface="Arial" charset="0"/>
              </a:rPr>
              <a:t>?</a:t>
            </a:r>
            <a:endParaRPr lang="en-US" sz="2800" b="1" dirty="0">
              <a:solidFill>
                <a:srgbClr val="171717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2FDB55D-D893-5249-9A0D-B2A4D140B044}"/>
              </a:ext>
            </a:extLst>
          </p:cNvPr>
          <p:cNvSpPr/>
          <p:nvPr/>
        </p:nvSpPr>
        <p:spPr>
          <a:xfrm>
            <a:off x="134859" y="1240461"/>
            <a:ext cx="6143642" cy="881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38100">
              <a:prstClr val="black">
                <a:alpha val="78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55C053-0A5F-D240-BA20-2265273CBAB2}"/>
              </a:ext>
            </a:extLst>
          </p:cNvPr>
          <p:cNvSpPr txBox="1"/>
          <p:nvPr/>
        </p:nvSpPr>
        <p:spPr>
          <a:xfrm>
            <a:off x="187568" y="1243448"/>
            <a:ext cx="604511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Core Principles:</a:t>
            </a:r>
            <a:r>
              <a:rPr lang="en-US" b="1" dirty="0">
                <a:latin typeface="Arial"/>
                <a:cs typeface="Arial"/>
              </a:rPr>
              <a:t>  </a:t>
            </a:r>
            <a:r>
              <a:rPr lang="en-US" sz="1600" dirty="0">
                <a:latin typeface="Arial"/>
                <a:cs typeface="Arial"/>
              </a:rPr>
              <a:t>At its core, a BC is an immutable distributed ledger that can better ensure the resilience, provenance, traceability, and management of healthcare data</a:t>
            </a:r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BFC362-446A-4347-BDB0-D3553461E312}"/>
              </a:ext>
            </a:extLst>
          </p:cNvPr>
          <p:cNvSpPr/>
          <p:nvPr/>
        </p:nvSpPr>
        <p:spPr>
          <a:xfrm>
            <a:off x="134859" y="2204347"/>
            <a:ext cx="6143642" cy="1186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38100">
              <a:prstClr val="black">
                <a:alpha val="78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17A5B9-5E17-124C-ACA9-3E3E3328FC84}"/>
              </a:ext>
            </a:extLst>
          </p:cNvPr>
          <p:cNvSpPr txBox="1"/>
          <p:nvPr/>
        </p:nvSpPr>
        <p:spPr>
          <a:xfrm>
            <a:off x="185205" y="2203147"/>
            <a:ext cx="6092269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rial"/>
                <a:cs typeface="Arial"/>
              </a:rPr>
              <a:t>Design Decisions:  </a:t>
            </a:r>
            <a:r>
              <a:rPr lang="en-US" sz="1600" b="1" dirty="0">
                <a:latin typeface="Arial"/>
                <a:cs typeface="Arial"/>
              </a:rPr>
              <a:t>Three</a:t>
            </a:r>
            <a:r>
              <a:rPr lang="en-US" sz="1600" dirty="0">
                <a:latin typeface="Arial"/>
                <a:cs typeface="Arial"/>
              </a:rPr>
              <a:t> primary design elements: (1)  private models; (2) public models; and (3) hybrid (also consortium-based models.)  These design choices should map to healthcare industry specific challenges and characteristics (</a:t>
            </a:r>
            <a:r>
              <a:rPr lang="en-US" sz="1600" dirty="0">
                <a:latin typeface="Arial"/>
                <a:cs typeface="Arial"/>
                <a:sym typeface="Wingdings" pitchFamily="2" charset="2"/>
              </a:rPr>
              <a:t>)</a:t>
            </a:r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F9B72C4-7D50-5545-9342-EC7874378BF2}"/>
              </a:ext>
            </a:extLst>
          </p:cNvPr>
          <p:cNvSpPr/>
          <p:nvPr/>
        </p:nvSpPr>
        <p:spPr>
          <a:xfrm>
            <a:off x="134859" y="3478732"/>
            <a:ext cx="6143642" cy="1185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38100">
              <a:prstClr val="black">
                <a:alpha val="78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2EFA9A-A18F-F74C-BC12-EEFF69DEDAD2}"/>
              </a:ext>
            </a:extLst>
          </p:cNvPr>
          <p:cNvSpPr txBox="1"/>
          <p:nvPr/>
        </p:nvSpPr>
        <p:spPr>
          <a:xfrm>
            <a:off x="192679" y="3473554"/>
            <a:ext cx="6040005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Beyond </a:t>
            </a:r>
            <a:r>
              <a:rPr lang="en-US" b="1" dirty="0" err="1">
                <a:latin typeface="Arial"/>
                <a:cs typeface="Arial"/>
              </a:rPr>
              <a:t>Blockchain</a:t>
            </a:r>
            <a:r>
              <a:rPr lang="en-US" b="1" dirty="0">
                <a:latin typeface="Arial"/>
                <a:cs typeface="Arial"/>
              </a:rPr>
              <a:t>:  </a:t>
            </a:r>
            <a:r>
              <a:rPr lang="en-US" sz="1600" dirty="0">
                <a:latin typeface="Arial"/>
                <a:cs typeface="Arial"/>
              </a:rPr>
              <a:t>Beyond the design elements and core principles, what “added value” does a health </a:t>
            </a:r>
            <a:r>
              <a:rPr lang="en-US" sz="1600" dirty="0" err="1">
                <a:latin typeface="Arial"/>
                <a:cs typeface="Arial"/>
              </a:rPr>
              <a:t>blockchain</a:t>
            </a:r>
            <a:r>
              <a:rPr lang="en-US" sz="1600" dirty="0">
                <a:latin typeface="Arial"/>
                <a:cs typeface="Arial"/>
              </a:rPr>
              <a:t> have to offer?  Examples include added compliance, audit, enabling aggregation/data sharing, incentivizing participation (tokens), etc.</a:t>
            </a:r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69A543-160D-C54A-B613-0D06C4F7DB1B}"/>
              </a:ext>
            </a:extLst>
          </p:cNvPr>
          <p:cNvSpPr txBox="1"/>
          <p:nvPr/>
        </p:nvSpPr>
        <p:spPr>
          <a:xfrm>
            <a:off x="6327819" y="1240461"/>
            <a:ext cx="2718543" cy="343089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8" name="Rektangel 76">
            <a:extLst>
              <a:ext uri="{FF2B5EF4-FFF2-40B4-BE49-F238E27FC236}">
                <a16:creationId xmlns:a16="http://schemas.microsoft.com/office/drawing/2014/main" id="{DA348839-4827-F04E-B3A3-F7803A6E9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6449" y="1290040"/>
            <a:ext cx="2669914" cy="3193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/>
            <a:r>
              <a:rPr lang="en-US" sz="1300" b="1" noProof="1">
                <a:solidFill>
                  <a:srgbClr val="262626"/>
                </a:solidFill>
                <a:latin typeface="Arial"/>
                <a:cs typeface="Arial"/>
              </a:rPr>
              <a:t>Other characteristics for consideration</a:t>
            </a:r>
            <a:endParaRPr sz="1300" b="1" noProof="1">
              <a:solidFill>
                <a:srgbClr val="262626"/>
              </a:solidFill>
              <a:latin typeface="Arial"/>
              <a:cs typeface="Arial"/>
            </a:endParaRPr>
          </a:p>
          <a:p>
            <a:pPr defTabSz="914400"/>
            <a:endParaRPr lang="en-US" sz="1300" noProof="1">
              <a:solidFill>
                <a:srgbClr val="262626"/>
              </a:solidFill>
              <a:latin typeface="Arial"/>
              <a:cs typeface="Arial"/>
            </a:endParaRPr>
          </a:p>
          <a:p>
            <a:pPr marL="342900" indent="-342900" defTabSz="914400">
              <a:buAutoNum type="arabicPeriod"/>
            </a:pPr>
            <a:r>
              <a:rPr lang="en-US" sz="1250" noProof="1">
                <a:solidFill>
                  <a:srgbClr val="262626"/>
                </a:solidFill>
                <a:latin typeface="Arial"/>
                <a:cs typeface="Arial"/>
              </a:rPr>
              <a:t>Data sharing, what is shared what is not? (levels of permissions)</a:t>
            </a:r>
            <a:br>
              <a:rPr lang="en-US" sz="1250" noProof="1">
                <a:solidFill>
                  <a:srgbClr val="262626"/>
                </a:solidFill>
                <a:latin typeface="Arial"/>
                <a:cs typeface="Arial"/>
              </a:rPr>
            </a:br>
            <a:endParaRPr lang="en-US" sz="1250" noProof="1">
              <a:solidFill>
                <a:srgbClr val="262626"/>
              </a:solidFill>
              <a:latin typeface="Arial"/>
              <a:cs typeface="Arial"/>
            </a:endParaRPr>
          </a:p>
          <a:p>
            <a:pPr marL="342900" indent="-342900" defTabSz="914400">
              <a:buAutoNum type="arabicPeriod"/>
            </a:pPr>
            <a:r>
              <a:rPr lang="da-DK" sz="1250" dirty="0" err="1">
                <a:solidFill>
                  <a:srgbClr val="262626"/>
                </a:solidFill>
                <a:latin typeface="Arial"/>
                <a:cs typeface="Arial"/>
              </a:rPr>
              <a:t>Offchain</a:t>
            </a:r>
            <a:r>
              <a:rPr lang="da-DK" sz="125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lang="da-DK" sz="1250" dirty="0" err="1">
                <a:solidFill>
                  <a:srgbClr val="262626"/>
                </a:solidFill>
                <a:latin typeface="Arial"/>
                <a:cs typeface="Arial"/>
              </a:rPr>
              <a:t>storage</a:t>
            </a:r>
            <a:r>
              <a:rPr lang="da-DK" sz="1250" dirty="0">
                <a:solidFill>
                  <a:srgbClr val="262626"/>
                </a:solidFill>
                <a:latin typeface="Arial"/>
                <a:cs typeface="Arial"/>
              </a:rPr>
              <a:t> vs. </a:t>
            </a:r>
            <a:r>
              <a:rPr lang="da-DK" sz="1250" dirty="0" err="1">
                <a:solidFill>
                  <a:srgbClr val="262626"/>
                </a:solidFill>
                <a:latin typeface="Arial"/>
                <a:cs typeface="Arial"/>
              </a:rPr>
              <a:t>onchain</a:t>
            </a:r>
            <a:r>
              <a:rPr lang="da-DK" sz="125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lang="da-DK" sz="1250" dirty="0" err="1">
                <a:solidFill>
                  <a:srgbClr val="262626"/>
                </a:solidFill>
                <a:latin typeface="Arial"/>
                <a:cs typeface="Arial"/>
              </a:rPr>
              <a:t>storage</a:t>
            </a:r>
            <a:r>
              <a:rPr lang="da-DK" sz="125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br>
              <a:rPr lang="da-DK" sz="1250" dirty="0">
                <a:solidFill>
                  <a:srgbClr val="262626"/>
                </a:solidFill>
                <a:latin typeface="Arial"/>
                <a:cs typeface="Arial"/>
              </a:rPr>
            </a:br>
            <a:endParaRPr lang="da-DK" sz="1250" dirty="0">
              <a:solidFill>
                <a:srgbClr val="262626"/>
              </a:solidFill>
              <a:latin typeface="Arial"/>
              <a:cs typeface="Arial"/>
            </a:endParaRPr>
          </a:p>
          <a:p>
            <a:pPr marL="342900" indent="-342900" defTabSz="914400">
              <a:buAutoNum type="arabicPeriod"/>
            </a:pPr>
            <a:r>
              <a:rPr lang="da-DK" sz="1250" dirty="0" err="1">
                <a:solidFill>
                  <a:srgbClr val="262626"/>
                </a:solidFill>
                <a:latin typeface="Arial"/>
                <a:cs typeface="Arial"/>
              </a:rPr>
              <a:t>Governance</a:t>
            </a:r>
            <a:r>
              <a:rPr lang="da-DK" sz="1250" dirty="0">
                <a:solidFill>
                  <a:srgbClr val="262626"/>
                </a:solidFill>
                <a:latin typeface="Arial"/>
                <a:cs typeface="Arial"/>
              </a:rPr>
              <a:t> of a BC, p2p </a:t>
            </a:r>
            <a:r>
              <a:rPr lang="da-DK" sz="1250" dirty="0" err="1">
                <a:solidFill>
                  <a:srgbClr val="262626"/>
                </a:solidFill>
                <a:latin typeface="Arial"/>
                <a:cs typeface="Arial"/>
              </a:rPr>
              <a:t>networks</a:t>
            </a:r>
            <a:r>
              <a:rPr lang="da-DK" sz="1250" dirty="0">
                <a:solidFill>
                  <a:srgbClr val="262626"/>
                </a:solidFill>
                <a:latin typeface="Arial"/>
                <a:cs typeface="Arial"/>
              </a:rPr>
              <a:t>, </a:t>
            </a:r>
            <a:r>
              <a:rPr lang="da-DK" sz="1250" dirty="0" err="1">
                <a:solidFill>
                  <a:srgbClr val="262626"/>
                </a:solidFill>
                <a:latin typeface="Arial"/>
                <a:cs typeface="Arial"/>
              </a:rPr>
              <a:t>roles</a:t>
            </a:r>
            <a:r>
              <a:rPr lang="da-DK" sz="1250" dirty="0">
                <a:solidFill>
                  <a:srgbClr val="262626"/>
                </a:solidFill>
                <a:latin typeface="Arial"/>
                <a:cs typeface="Arial"/>
              </a:rPr>
              <a:t> for regulators? </a:t>
            </a:r>
            <a:br>
              <a:rPr lang="da-DK" sz="1250" dirty="0">
                <a:solidFill>
                  <a:srgbClr val="262626"/>
                </a:solidFill>
                <a:latin typeface="Arial"/>
                <a:cs typeface="Arial"/>
              </a:rPr>
            </a:br>
            <a:endParaRPr lang="da-DK" sz="1250" dirty="0">
              <a:solidFill>
                <a:srgbClr val="262626"/>
              </a:solidFill>
              <a:latin typeface="Arial"/>
              <a:cs typeface="Arial"/>
            </a:endParaRPr>
          </a:p>
          <a:p>
            <a:pPr marL="342900" indent="-342900" defTabSz="914400">
              <a:buAutoNum type="arabicPeriod"/>
            </a:pPr>
            <a:r>
              <a:rPr lang="da-DK" sz="1250" dirty="0" err="1">
                <a:solidFill>
                  <a:srgbClr val="262626"/>
                </a:solidFill>
                <a:latin typeface="Arial"/>
                <a:cs typeface="Arial"/>
              </a:rPr>
              <a:t>Use</a:t>
            </a:r>
            <a:r>
              <a:rPr lang="da-DK" sz="1250" dirty="0">
                <a:solidFill>
                  <a:srgbClr val="262626"/>
                </a:solidFill>
                <a:latin typeface="Arial"/>
                <a:cs typeface="Arial"/>
              </a:rPr>
              <a:t> of smart </a:t>
            </a:r>
            <a:r>
              <a:rPr lang="da-DK" sz="1250" dirty="0" err="1">
                <a:solidFill>
                  <a:srgbClr val="262626"/>
                </a:solidFill>
                <a:latin typeface="Arial"/>
                <a:cs typeface="Arial"/>
              </a:rPr>
              <a:t>contracts</a:t>
            </a:r>
            <a:r>
              <a:rPr lang="da-DK" sz="1250" dirty="0">
                <a:solidFill>
                  <a:srgbClr val="262626"/>
                </a:solidFill>
                <a:latin typeface="Arial"/>
                <a:cs typeface="Arial"/>
              </a:rPr>
              <a:t>, and types of </a:t>
            </a:r>
            <a:r>
              <a:rPr lang="da-DK" sz="1250" dirty="0" err="1">
                <a:solidFill>
                  <a:srgbClr val="262626"/>
                </a:solidFill>
                <a:latin typeface="Arial"/>
                <a:cs typeface="Arial"/>
              </a:rPr>
              <a:t>consensus</a:t>
            </a:r>
            <a:r>
              <a:rPr lang="da-DK" sz="125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lang="da-DK" sz="1250" dirty="0" err="1">
                <a:solidFill>
                  <a:srgbClr val="262626"/>
                </a:solidFill>
                <a:latin typeface="Arial"/>
                <a:cs typeface="Arial"/>
              </a:rPr>
              <a:t>mechanisms</a:t>
            </a:r>
            <a:r>
              <a:rPr lang="da-DK" sz="1250" dirty="0">
                <a:solidFill>
                  <a:srgbClr val="262626"/>
                </a:solidFill>
                <a:latin typeface="Arial"/>
                <a:cs typeface="Arial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0847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Dark Blue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DF6829C4779C4599C6FD5A8B2371C6" ma:contentTypeVersion="1" ma:contentTypeDescription="Create a new document." ma:contentTypeScope="" ma:versionID="ecdf59b346d5f2b3ae584581f081946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e26eccfdb4a9ed34bb437e5b77624a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71C59B-E52B-4756-92E6-FDCF992E1DF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BE59DE1-20C4-4A53-9401-612974F471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0E1CA3D-7190-4835-936C-76DBA06F5A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11101</TotalTime>
  <Words>1409</Words>
  <Application>Microsoft Office PowerPoint</Application>
  <PresentationFormat>On-screen Show (16:9)</PresentationFormat>
  <Paragraphs>155</Paragraphs>
  <Slides>29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Executive</vt:lpstr>
      <vt:lpstr>L3:  Blockchain “Fit-for-Purpose” Framework for Healthcare</vt:lpstr>
      <vt:lpstr>Reinforcing Blockchain Basics and separating out the hype</vt:lpstr>
      <vt:lpstr>What is Blockchain?</vt:lpstr>
      <vt:lpstr>PowerPoint Presentation</vt:lpstr>
      <vt:lpstr>PowerPoint Presentation</vt:lpstr>
      <vt:lpstr>PowerPoint Presentation</vt:lpstr>
      <vt:lpstr>PowerPoint Presentation</vt:lpstr>
      <vt:lpstr>The ”Fit-for-Purpose” Framework</vt:lpstr>
      <vt:lpstr>PowerPoint Presentation</vt:lpstr>
      <vt:lpstr>PowerPoint Presentation</vt:lpstr>
      <vt:lpstr>PowerPoint Presentation</vt:lpstr>
      <vt:lpstr>PowerPoint Presentation</vt:lpstr>
      <vt:lpstr>Mapping to Blockchain Healthcare Use Cases</vt:lpstr>
      <vt:lpstr>Clinical Trials</vt:lpstr>
      <vt:lpstr>PowerPoint Presentation</vt:lpstr>
      <vt:lpstr>Medical Device</vt:lpstr>
      <vt:lpstr>Genomics</vt:lpstr>
      <vt:lpstr>PowerPoint Presentation</vt:lpstr>
      <vt:lpstr>Digital Health Identity</vt:lpstr>
      <vt:lpstr>Digital Health Identity</vt:lpstr>
      <vt:lpstr>Drug Supply Chain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Assignments</vt:lpstr>
      <vt:lpstr>Online Quiz</vt:lpstr>
      <vt:lpstr>Next module: Health Blockchain Stakeholders, Consortiums, and Governance </vt:lpstr>
    </vt:vector>
  </TitlesOfParts>
  <Company>UC San Diego Extension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UC San Diego Extension Overview</dc:title>
  <dc:creator>Juanita LaHaye</dc:creator>
  <cp:lastModifiedBy>Jamma, Melissa</cp:lastModifiedBy>
  <cp:revision>365</cp:revision>
  <dcterms:created xsi:type="dcterms:W3CDTF">2017-03-09T17:29:36Z</dcterms:created>
  <dcterms:modified xsi:type="dcterms:W3CDTF">2019-07-28T17:54:37Z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0x01010024DF6829C4779C4599C6FD5A8B2371C6</vt:lpwstr>
  </property>
</Properties>
</file>